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72" r:id="rId1"/>
  </p:sldMasterIdLst>
  <p:notesMasterIdLst>
    <p:notesMasterId r:id="rId12"/>
  </p:notesMasterIdLst>
  <p:sldIdLst>
    <p:sldId id="256" r:id="rId2"/>
    <p:sldId id="257" r:id="rId3"/>
    <p:sldId id="258" r:id="rId4"/>
    <p:sldId id="259" r:id="rId5"/>
    <p:sldId id="260" r:id="rId6"/>
    <p:sldId id="261" r:id="rId7"/>
    <p:sldId id="262" r:id="rId8"/>
    <p:sldId id="264" r:id="rId9"/>
    <p:sldId id="263" r:id="rId10"/>
    <p:sldId id="265" r:id="rId11"/>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A06150-9B8A-48C4-99C6-49EF6AB70EA7}" type="datetimeFigureOut">
              <a:rPr lang="fr-FR" smtClean="0"/>
              <a:pPr/>
              <a:t>19/03/2011</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64703D-4165-40C8-91D1-6DCCD73F03D5}"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4C64703D-4165-40C8-91D1-6DCCD73F03D5}" type="slidenum">
              <a:rPr lang="fr-FR" smtClean="0"/>
              <a:pPr/>
              <a:t>1</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4C64703D-4165-40C8-91D1-6DCCD73F03D5}" type="slidenum">
              <a:rPr lang="fr-FR" smtClean="0"/>
              <a:pPr/>
              <a:t>10</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4C64703D-4165-40C8-91D1-6DCCD73F03D5}" type="slidenum">
              <a:rPr lang="fr-FR" smtClean="0"/>
              <a:pPr/>
              <a:t>2</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4C64703D-4165-40C8-91D1-6DCCD73F03D5}" type="slidenum">
              <a:rPr lang="fr-FR" smtClean="0"/>
              <a:pPr/>
              <a:t>3</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4C64703D-4165-40C8-91D1-6DCCD73F03D5}" type="slidenum">
              <a:rPr lang="fr-FR" smtClean="0"/>
              <a:pPr/>
              <a:t>4</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4C64703D-4165-40C8-91D1-6DCCD73F03D5}" type="slidenum">
              <a:rPr lang="fr-FR" smtClean="0"/>
              <a:pPr/>
              <a:t>5</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4C64703D-4165-40C8-91D1-6DCCD73F03D5}" type="slidenum">
              <a:rPr lang="fr-FR" smtClean="0"/>
              <a:pPr/>
              <a:t>6</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4C64703D-4165-40C8-91D1-6DCCD73F03D5}" type="slidenum">
              <a:rPr lang="fr-FR" smtClean="0"/>
              <a:pPr/>
              <a:t>7</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4C64703D-4165-40C8-91D1-6DCCD73F03D5}" type="slidenum">
              <a:rPr lang="fr-FR" smtClean="0"/>
              <a:pPr/>
              <a:t>8</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4C64703D-4165-40C8-91D1-6DCCD73F03D5}" type="slidenum">
              <a:rPr lang="fr-FR" smtClean="0"/>
              <a:pPr/>
              <a:t>9</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Ref idx="1001">
        <a:schemeClr val="bg1"/>
      </p:bgRef>
    </p:bg>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r>
              <a:rPr lang="fr-FR" smtClean="0"/>
              <a:t>Journée Portes Ouvertes  </a:t>
            </a:r>
            <a:endParaRPr lang="fr-FR" dirty="0"/>
          </a:p>
        </p:txBody>
      </p:sp>
      <p:sp>
        <p:nvSpPr>
          <p:cNvPr id="5" name="Espace réservé du pied de page 4"/>
          <p:cNvSpPr>
            <a:spLocks noGrp="1"/>
          </p:cNvSpPr>
          <p:nvPr>
            <p:ph type="ftr" sz="quarter" idx="11"/>
          </p:nvPr>
        </p:nvSpPr>
        <p:spPr/>
        <p:txBody>
          <a:bodyPr/>
          <a:lstStyle/>
          <a:p>
            <a:r>
              <a:rPr lang="fr-FR" smtClean="0"/>
              <a:t>Journée Portes Ouvertes 19/03/2011</a:t>
            </a:r>
            <a:endParaRPr lang="fr-FR" dirty="0"/>
          </a:p>
        </p:txBody>
      </p:sp>
      <p:sp>
        <p:nvSpPr>
          <p:cNvPr id="6" name="Espace réservé du numéro de diapositive 5"/>
          <p:cNvSpPr>
            <a:spLocks noGrp="1"/>
          </p:cNvSpPr>
          <p:nvPr>
            <p:ph type="sldNum" sz="quarter" idx="12"/>
          </p:nvPr>
        </p:nvSpPr>
        <p:spPr/>
        <p:txBody>
          <a:bodyPr/>
          <a:lstStyle/>
          <a:p>
            <a:fld id="{4D382FC3-0D6D-43FE-9E07-E4CD8EE78468}" type="slidenum">
              <a:rPr lang="fr-FR" smtClean="0"/>
              <a:pPr/>
              <a:t>‹N°›</a:t>
            </a:fld>
            <a:endParaRPr lang="fr-FR"/>
          </a:p>
        </p:txBody>
      </p:sp>
      <p:pic>
        <p:nvPicPr>
          <p:cNvPr id="7" name="Image 6" descr="parda.jpg"/>
          <p:cNvPicPr>
            <a:picLocks noChangeAspect="1"/>
          </p:cNvPicPr>
          <p:nvPr userDrawn="1"/>
        </p:nvPicPr>
        <p:blipFill>
          <a:blip r:embed="rId2" cstate="print"/>
          <a:srcRect l="26288" t="3152" b="2288"/>
          <a:stretch>
            <a:fillRect/>
          </a:stretch>
        </p:blipFill>
        <p:spPr>
          <a:xfrm>
            <a:off x="1691680" y="44624"/>
            <a:ext cx="5760640" cy="2160240"/>
          </a:xfrm>
          <a:prstGeom prst="rect">
            <a:avLst/>
          </a:prstGeom>
        </p:spPr>
      </p:pic>
    </p:spTree>
  </p:cSld>
  <p:clrMapOvr>
    <a:overrideClrMapping bg1="lt1" tx1="dk1" bg2="lt2" tx2="dk2" accent1="accent1" accent2="accent2" accent3="accent3" accent4="accent4" accent5="accent5" accent6="accent6" hlink="hlink" folHlink="folHlink"/>
  </p:clrMapOvr>
  <p:transition spd="med">
    <p:zoom/>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r>
              <a:rPr lang="fr-FR" smtClean="0"/>
              <a:t>Journée Portes Ouvertes  </a:t>
            </a:r>
            <a:endParaRPr lang="fr-FR"/>
          </a:p>
        </p:txBody>
      </p:sp>
      <p:sp>
        <p:nvSpPr>
          <p:cNvPr id="5" name="Espace réservé du pied de page 4"/>
          <p:cNvSpPr>
            <a:spLocks noGrp="1"/>
          </p:cNvSpPr>
          <p:nvPr>
            <p:ph type="ftr" sz="quarter" idx="11"/>
          </p:nvPr>
        </p:nvSpPr>
        <p:spPr/>
        <p:txBody>
          <a:bodyPr/>
          <a:lstStyle/>
          <a:p>
            <a:r>
              <a:rPr lang="fr-FR" smtClean="0"/>
              <a:t>Journée Portes Ouvertes 19/03/2011</a:t>
            </a:r>
            <a:endParaRPr lang="fr-FR"/>
          </a:p>
        </p:txBody>
      </p:sp>
      <p:sp>
        <p:nvSpPr>
          <p:cNvPr id="6" name="Espace réservé du numéro de diapositive 5"/>
          <p:cNvSpPr>
            <a:spLocks noGrp="1"/>
          </p:cNvSpPr>
          <p:nvPr>
            <p:ph type="sldNum" sz="quarter" idx="12"/>
          </p:nvPr>
        </p:nvSpPr>
        <p:spPr/>
        <p:txBody>
          <a:bodyPr/>
          <a:lstStyle/>
          <a:p>
            <a:fld id="{4D382FC3-0D6D-43FE-9E07-E4CD8EE78468}" type="slidenum">
              <a:rPr lang="fr-FR" smtClean="0"/>
              <a:pPr/>
              <a:t>‹N°›</a:t>
            </a:fld>
            <a:endParaRPr lang="fr-FR"/>
          </a:p>
        </p:txBody>
      </p:sp>
    </p:spTree>
  </p:cSld>
  <p:clrMapOvr>
    <a:masterClrMapping/>
  </p:clrMapOvr>
  <p:transition spd="med">
    <p:zoom/>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r>
              <a:rPr lang="fr-FR" smtClean="0"/>
              <a:t>Journée Portes Ouvertes  </a:t>
            </a:r>
            <a:endParaRPr lang="fr-FR"/>
          </a:p>
        </p:txBody>
      </p:sp>
      <p:sp>
        <p:nvSpPr>
          <p:cNvPr id="5" name="Espace réservé du pied de page 4"/>
          <p:cNvSpPr>
            <a:spLocks noGrp="1"/>
          </p:cNvSpPr>
          <p:nvPr>
            <p:ph type="ftr" sz="quarter" idx="11"/>
          </p:nvPr>
        </p:nvSpPr>
        <p:spPr/>
        <p:txBody>
          <a:bodyPr/>
          <a:lstStyle/>
          <a:p>
            <a:r>
              <a:rPr lang="fr-FR" smtClean="0"/>
              <a:t>Journée Portes Ouvertes 19/03/2011</a:t>
            </a:r>
            <a:endParaRPr lang="fr-FR"/>
          </a:p>
        </p:txBody>
      </p:sp>
      <p:sp>
        <p:nvSpPr>
          <p:cNvPr id="6" name="Espace réservé du numéro de diapositive 5"/>
          <p:cNvSpPr>
            <a:spLocks noGrp="1"/>
          </p:cNvSpPr>
          <p:nvPr>
            <p:ph type="sldNum" sz="quarter" idx="12"/>
          </p:nvPr>
        </p:nvSpPr>
        <p:spPr/>
        <p:txBody>
          <a:bodyPr/>
          <a:lstStyle/>
          <a:p>
            <a:fld id="{4D382FC3-0D6D-43FE-9E07-E4CD8EE78468}" type="slidenum">
              <a:rPr lang="fr-FR" smtClean="0"/>
              <a:pPr/>
              <a:t>‹N°›</a:t>
            </a:fld>
            <a:endParaRPr lang="fr-FR"/>
          </a:p>
        </p:txBody>
      </p:sp>
    </p:spTree>
  </p:cSld>
  <p:clrMapOvr>
    <a:masterClrMapping/>
  </p:clrMapOvr>
  <p:transition spd="med">
    <p:zoom/>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r>
              <a:rPr lang="fr-FR" smtClean="0"/>
              <a:t>Journée Portes Ouvertes  </a:t>
            </a:r>
            <a:endParaRPr lang="fr-FR"/>
          </a:p>
        </p:txBody>
      </p:sp>
      <p:sp>
        <p:nvSpPr>
          <p:cNvPr id="5" name="Espace réservé du pied de page 4"/>
          <p:cNvSpPr>
            <a:spLocks noGrp="1"/>
          </p:cNvSpPr>
          <p:nvPr>
            <p:ph type="ftr" sz="quarter" idx="11"/>
          </p:nvPr>
        </p:nvSpPr>
        <p:spPr/>
        <p:txBody>
          <a:bodyPr/>
          <a:lstStyle/>
          <a:p>
            <a:r>
              <a:rPr lang="fr-FR" smtClean="0"/>
              <a:t>Journée Portes Ouvertes 19/03/2011</a:t>
            </a:r>
            <a:endParaRPr lang="fr-FR"/>
          </a:p>
        </p:txBody>
      </p:sp>
      <p:sp>
        <p:nvSpPr>
          <p:cNvPr id="6" name="Espace réservé du numéro de diapositive 5"/>
          <p:cNvSpPr>
            <a:spLocks noGrp="1"/>
          </p:cNvSpPr>
          <p:nvPr>
            <p:ph type="sldNum" sz="quarter" idx="12"/>
          </p:nvPr>
        </p:nvSpPr>
        <p:spPr/>
        <p:txBody>
          <a:bodyPr/>
          <a:lstStyle/>
          <a:p>
            <a:fld id="{4D382FC3-0D6D-43FE-9E07-E4CD8EE78468}" type="slidenum">
              <a:rPr lang="fr-FR" smtClean="0"/>
              <a:pPr/>
              <a:t>‹N°›</a:t>
            </a:fld>
            <a:endParaRPr lang="fr-FR"/>
          </a:p>
        </p:txBody>
      </p:sp>
    </p:spTree>
  </p:cSld>
  <p:clrMapOvr>
    <a:masterClrMapping/>
  </p:clrMapOvr>
  <p:transition spd="med">
    <p:zo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r>
              <a:rPr lang="fr-FR" smtClean="0"/>
              <a:t>Journée Portes Ouvertes  </a:t>
            </a:r>
            <a:endParaRPr lang="fr-FR"/>
          </a:p>
        </p:txBody>
      </p:sp>
      <p:sp>
        <p:nvSpPr>
          <p:cNvPr id="5" name="Espace réservé du pied de page 4"/>
          <p:cNvSpPr>
            <a:spLocks noGrp="1"/>
          </p:cNvSpPr>
          <p:nvPr>
            <p:ph type="ftr" sz="quarter" idx="11"/>
          </p:nvPr>
        </p:nvSpPr>
        <p:spPr/>
        <p:txBody>
          <a:bodyPr/>
          <a:lstStyle/>
          <a:p>
            <a:r>
              <a:rPr lang="fr-FR" smtClean="0"/>
              <a:t>Journée Portes Ouvertes 19/03/2011</a:t>
            </a:r>
            <a:endParaRPr lang="fr-FR"/>
          </a:p>
        </p:txBody>
      </p:sp>
      <p:sp>
        <p:nvSpPr>
          <p:cNvPr id="6" name="Espace réservé du numéro de diapositive 5"/>
          <p:cNvSpPr>
            <a:spLocks noGrp="1"/>
          </p:cNvSpPr>
          <p:nvPr>
            <p:ph type="sldNum" sz="quarter" idx="12"/>
          </p:nvPr>
        </p:nvSpPr>
        <p:spPr/>
        <p:txBody>
          <a:bodyPr/>
          <a:lstStyle/>
          <a:p>
            <a:fld id="{4D382FC3-0D6D-43FE-9E07-E4CD8EE78468}" type="slidenum">
              <a:rPr lang="fr-FR" smtClean="0"/>
              <a:pPr/>
              <a:t>‹N°›</a:t>
            </a:fld>
            <a:endParaRPr lang="fr-FR"/>
          </a:p>
        </p:txBody>
      </p:sp>
    </p:spTree>
  </p:cSld>
  <p:clrMapOvr>
    <a:masterClrMapping/>
  </p:clrMapOvr>
  <p:transition spd="med">
    <p:zoom/>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r>
              <a:rPr lang="fr-FR" smtClean="0"/>
              <a:t>Journée Portes Ouvertes  </a:t>
            </a:r>
            <a:endParaRPr lang="fr-FR"/>
          </a:p>
        </p:txBody>
      </p:sp>
      <p:sp>
        <p:nvSpPr>
          <p:cNvPr id="6" name="Espace réservé du pied de page 5"/>
          <p:cNvSpPr>
            <a:spLocks noGrp="1"/>
          </p:cNvSpPr>
          <p:nvPr>
            <p:ph type="ftr" sz="quarter" idx="11"/>
          </p:nvPr>
        </p:nvSpPr>
        <p:spPr/>
        <p:txBody>
          <a:bodyPr/>
          <a:lstStyle/>
          <a:p>
            <a:r>
              <a:rPr lang="fr-FR" smtClean="0"/>
              <a:t>Journée Portes Ouvertes 19/03/2011</a:t>
            </a:r>
            <a:endParaRPr lang="fr-FR"/>
          </a:p>
        </p:txBody>
      </p:sp>
      <p:sp>
        <p:nvSpPr>
          <p:cNvPr id="7" name="Espace réservé du numéro de diapositive 6"/>
          <p:cNvSpPr>
            <a:spLocks noGrp="1"/>
          </p:cNvSpPr>
          <p:nvPr>
            <p:ph type="sldNum" sz="quarter" idx="12"/>
          </p:nvPr>
        </p:nvSpPr>
        <p:spPr/>
        <p:txBody>
          <a:bodyPr/>
          <a:lstStyle/>
          <a:p>
            <a:fld id="{4D382FC3-0D6D-43FE-9E07-E4CD8EE78468}" type="slidenum">
              <a:rPr lang="fr-FR" smtClean="0"/>
              <a:pPr/>
              <a:t>‹N°›</a:t>
            </a:fld>
            <a:endParaRPr lang="fr-FR"/>
          </a:p>
        </p:txBody>
      </p:sp>
    </p:spTree>
  </p:cSld>
  <p:clrMapOvr>
    <a:masterClrMapping/>
  </p:clrMapOvr>
  <p:transition spd="med">
    <p:zoom/>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r>
              <a:rPr lang="fr-FR" smtClean="0"/>
              <a:t>Journée Portes Ouvertes  </a:t>
            </a:r>
            <a:endParaRPr lang="fr-FR"/>
          </a:p>
        </p:txBody>
      </p:sp>
      <p:sp>
        <p:nvSpPr>
          <p:cNvPr id="8" name="Espace réservé du pied de page 7"/>
          <p:cNvSpPr>
            <a:spLocks noGrp="1"/>
          </p:cNvSpPr>
          <p:nvPr>
            <p:ph type="ftr" sz="quarter" idx="11"/>
          </p:nvPr>
        </p:nvSpPr>
        <p:spPr/>
        <p:txBody>
          <a:bodyPr/>
          <a:lstStyle/>
          <a:p>
            <a:r>
              <a:rPr lang="fr-FR" smtClean="0"/>
              <a:t>Journée Portes Ouvertes 19/03/2011</a:t>
            </a:r>
            <a:endParaRPr lang="fr-FR"/>
          </a:p>
        </p:txBody>
      </p:sp>
      <p:sp>
        <p:nvSpPr>
          <p:cNvPr id="9" name="Espace réservé du numéro de diapositive 8"/>
          <p:cNvSpPr>
            <a:spLocks noGrp="1"/>
          </p:cNvSpPr>
          <p:nvPr>
            <p:ph type="sldNum" sz="quarter" idx="12"/>
          </p:nvPr>
        </p:nvSpPr>
        <p:spPr/>
        <p:txBody>
          <a:bodyPr/>
          <a:lstStyle/>
          <a:p>
            <a:fld id="{4D382FC3-0D6D-43FE-9E07-E4CD8EE78468}" type="slidenum">
              <a:rPr lang="fr-FR" smtClean="0"/>
              <a:pPr/>
              <a:t>‹N°›</a:t>
            </a:fld>
            <a:endParaRPr lang="fr-FR"/>
          </a:p>
        </p:txBody>
      </p:sp>
    </p:spTree>
  </p:cSld>
  <p:clrMapOvr>
    <a:masterClrMapping/>
  </p:clrMapOvr>
  <p:transition spd="med">
    <p:zoom/>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r>
              <a:rPr lang="fr-FR" smtClean="0"/>
              <a:t>Journée Portes Ouvertes  </a:t>
            </a:r>
            <a:endParaRPr lang="fr-FR"/>
          </a:p>
        </p:txBody>
      </p:sp>
      <p:sp>
        <p:nvSpPr>
          <p:cNvPr id="4" name="Espace réservé du pied de page 3"/>
          <p:cNvSpPr>
            <a:spLocks noGrp="1"/>
          </p:cNvSpPr>
          <p:nvPr>
            <p:ph type="ftr" sz="quarter" idx="11"/>
          </p:nvPr>
        </p:nvSpPr>
        <p:spPr/>
        <p:txBody>
          <a:bodyPr/>
          <a:lstStyle/>
          <a:p>
            <a:r>
              <a:rPr lang="fr-FR" smtClean="0"/>
              <a:t>Journée Portes Ouvertes 19/03/2011</a:t>
            </a:r>
            <a:endParaRPr lang="fr-FR"/>
          </a:p>
        </p:txBody>
      </p:sp>
      <p:sp>
        <p:nvSpPr>
          <p:cNvPr id="5" name="Espace réservé du numéro de diapositive 4"/>
          <p:cNvSpPr>
            <a:spLocks noGrp="1"/>
          </p:cNvSpPr>
          <p:nvPr>
            <p:ph type="sldNum" sz="quarter" idx="12"/>
          </p:nvPr>
        </p:nvSpPr>
        <p:spPr/>
        <p:txBody>
          <a:bodyPr/>
          <a:lstStyle/>
          <a:p>
            <a:fld id="{4D382FC3-0D6D-43FE-9E07-E4CD8EE78468}" type="slidenum">
              <a:rPr lang="fr-FR" smtClean="0"/>
              <a:pPr/>
              <a:t>‹N°›</a:t>
            </a:fld>
            <a:endParaRPr lang="fr-FR"/>
          </a:p>
        </p:txBody>
      </p:sp>
    </p:spTree>
  </p:cSld>
  <p:clrMapOvr>
    <a:masterClrMapping/>
  </p:clrMapOvr>
  <p:transition spd="med">
    <p:zoom/>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smtClean="0"/>
              <a:t>Journée Portes Ouvertes  </a:t>
            </a:r>
            <a:endParaRPr lang="fr-FR"/>
          </a:p>
        </p:txBody>
      </p:sp>
      <p:sp>
        <p:nvSpPr>
          <p:cNvPr id="3" name="Espace réservé du pied de page 2"/>
          <p:cNvSpPr>
            <a:spLocks noGrp="1"/>
          </p:cNvSpPr>
          <p:nvPr>
            <p:ph type="ftr" sz="quarter" idx="11"/>
          </p:nvPr>
        </p:nvSpPr>
        <p:spPr/>
        <p:txBody>
          <a:bodyPr/>
          <a:lstStyle/>
          <a:p>
            <a:r>
              <a:rPr lang="fr-FR" smtClean="0"/>
              <a:t>Journée Portes Ouvertes 19/03/2011</a:t>
            </a:r>
            <a:endParaRPr lang="fr-FR"/>
          </a:p>
        </p:txBody>
      </p:sp>
      <p:sp>
        <p:nvSpPr>
          <p:cNvPr id="4" name="Espace réservé du numéro de diapositive 3"/>
          <p:cNvSpPr>
            <a:spLocks noGrp="1"/>
          </p:cNvSpPr>
          <p:nvPr>
            <p:ph type="sldNum" sz="quarter" idx="12"/>
          </p:nvPr>
        </p:nvSpPr>
        <p:spPr/>
        <p:txBody>
          <a:bodyPr/>
          <a:lstStyle/>
          <a:p>
            <a:fld id="{4D382FC3-0D6D-43FE-9E07-E4CD8EE78468}" type="slidenum">
              <a:rPr lang="fr-FR" smtClean="0"/>
              <a:pPr/>
              <a:t>‹N°›</a:t>
            </a:fld>
            <a:endParaRPr lang="fr-FR"/>
          </a:p>
        </p:txBody>
      </p:sp>
    </p:spTree>
  </p:cSld>
  <p:clrMapOvr>
    <a:masterClrMapping/>
  </p:clrMapOvr>
  <p:transition spd="med">
    <p:zoom/>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r>
              <a:rPr lang="fr-FR" smtClean="0"/>
              <a:t>Journée Portes Ouvertes  </a:t>
            </a:r>
            <a:endParaRPr lang="fr-FR"/>
          </a:p>
        </p:txBody>
      </p:sp>
      <p:sp>
        <p:nvSpPr>
          <p:cNvPr id="6" name="Espace réservé du pied de page 5"/>
          <p:cNvSpPr>
            <a:spLocks noGrp="1"/>
          </p:cNvSpPr>
          <p:nvPr>
            <p:ph type="ftr" sz="quarter" idx="11"/>
          </p:nvPr>
        </p:nvSpPr>
        <p:spPr/>
        <p:txBody>
          <a:bodyPr/>
          <a:lstStyle/>
          <a:p>
            <a:r>
              <a:rPr lang="fr-FR" smtClean="0"/>
              <a:t>Journée Portes Ouvertes 19/03/2011</a:t>
            </a:r>
            <a:endParaRPr lang="fr-FR"/>
          </a:p>
        </p:txBody>
      </p:sp>
      <p:sp>
        <p:nvSpPr>
          <p:cNvPr id="7" name="Espace réservé du numéro de diapositive 6"/>
          <p:cNvSpPr>
            <a:spLocks noGrp="1"/>
          </p:cNvSpPr>
          <p:nvPr>
            <p:ph type="sldNum" sz="quarter" idx="12"/>
          </p:nvPr>
        </p:nvSpPr>
        <p:spPr/>
        <p:txBody>
          <a:bodyPr/>
          <a:lstStyle/>
          <a:p>
            <a:fld id="{4D382FC3-0D6D-43FE-9E07-E4CD8EE78468}" type="slidenum">
              <a:rPr lang="fr-FR" smtClean="0"/>
              <a:pPr/>
              <a:t>‹N°›</a:t>
            </a:fld>
            <a:endParaRPr lang="fr-FR"/>
          </a:p>
        </p:txBody>
      </p:sp>
    </p:spTree>
  </p:cSld>
  <p:clrMapOvr>
    <a:masterClrMapping/>
  </p:clrMapOvr>
  <p:transition spd="med">
    <p:zoom/>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r>
              <a:rPr lang="fr-FR" smtClean="0"/>
              <a:t>Journée Portes Ouvertes  </a:t>
            </a:r>
            <a:endParaRPr lang="fr-FR"/>
          </a:p>
        </p:txBody>
      </p:sp>
      <p:sp>
        <p:nvSpPr>
          <p:cNvPr id="6" name="Espace réservé du pied de page 5"/>
          <p:cNvSpPr>
            <a:spLocks noGrp="1"/>
          </p:cNvSpPr>
          <p:nvPr>
            <p:ph type="ftr" sz="quarter" idx="11"/>
          </p:nvPr>
        </p:nvSpPr>
        <p:spPr/>
        <p:txBody>
          <a:bodyPr/>
          <a:lstStyle/>
          <a:p>
            <a:r>
              <a:rPr lang="fr-FR" smtClean="0"/>
              <a:t>Journée Portes Ouvertes 19/03/2011</a:t>
            </a:r>
            <a:endParaRPr lang="fr-FR"/>
          </a:p>
        </p:txBody>
      </p:sp>
      <p:sp>
        <p:nvSpPr>
          <p:cNvPr id="7" name="Espace réservé du numéro de diapositive 6"/>
          <p:cNvSpPr>
            <a:spLocks noGrp="1"/>
          </p:cNvSpPr>
          <p:nvPr>
            <p:ph type="sldNum" sz="quarter" idx="12"/>
          </p:nvPr>
        </p:nvSpPr>
        <p:spPr/>
        <p:txBody>
          <a:bodyPr/>
          <a:lstStyle/>
          <a:p>
            <a:fld id="{4D382FC3-0D6D-43FE-9E07-E4CD8EE78468}" type="slidenum">
              <a:rPr lang="fr-FR" smtClean="0"/>
              <a:pPr/>
              <a:t>‹N°›</a:t>
            </a:fld>
            <a:endParaRPr lang="fr-FR"/>
          </a:p>
        </p:txBody>
      </p:sp>
    </p:spTree>
  </p:cSld>
  <p:clrMapOvr>
    <a:masterClrMapping/>
  </p:clrMapOvr>
  <p:transition spd="med">
    <p:zoom/>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smtClean="0"/>
              <a:t>Journée Portes Ouvertes  </a:t>
            </a:r>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smtClean="0"/>
              <a:t>Journée Portes Ouvertes 19/03/2011</a:t>
            </a: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382FC3-0D6D-43FE-9E07-E4CD8EE78468}"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med">
    <p:zoom/>
  </p:transition>
  <p:timing>
    <p:tnLst>
      <p:par>
        <p:cTn id="1" dur="indefinite" restart="never" nodeType="tmRoot"/>
      </p:par>
    </p:tnLst>
  </p:timing>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4632" cy="1946647"/>
          </a:xfrm>
          <a:solidFill>
            <a:schemeClr val="accent4">
              <a:lumMod val="20000"/>
              <a:lumOff val="80000"/>
            </a:schemeClr>
          </a:solidFill>
        </p:spPr>
        <p:style>
          <a:lnRef idx="1">
            <a:schemeClr val="accent2"/>
          </a:lnRef>
          <a:fillRef idx="2">
            <a:schemeClr val="accent2"/>
          </a:fillRef>
          <a:effectRef idx="1">
            <a:schemeClr val="accent2"/>
          </a:effectRef>
          <a:fontRef idx="minor">
            <a:schemeClr val="dk1"/>
          </a:fontRef>
        </p:style>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fr-FR"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rPr>
              <a:t>Enseignement d’exploration :</a:t>
            </a:r>
            <a:br>
              <a:rPr lang="fr-FR"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rPr>
            </a:br>
            <a:r>
              <a:rPr lang="fr-FR"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rPr>
              <a:t>PFEG</a:t>
            </a:r>
            <a:endParaRPr lang="fr-FR" b="1" spc="50" dirty="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endParaRPr>
          </a:p>
        </p:txBody>
      </p:sp>
      <p:sp>
        <p:nvSpPr>
          <p:cNvPr id="3" name="Sous-titre 2"/>
          <p:cNvSpPr>
            <a:spLocks noGrp="1"/>
          </p:cNvSpPr>
          <p:nvPr>
            <p:ph type="subTitle" idx="1"/>
          </p:nvPr>
        </p:nvSpPr>
        <p:spPr>
          <a:xfrm>
            <a:off x="1371600" y="4797152"/>
            <a:ext cx="5936704" cy="841648"/>
          </a:xfrm>
        </p:spPr>
        <p:txBody>
          <a:bodyPr>
            <a:normAutofit fontScale="70000" lnSpcReduction="20000"/>
          </a:bodyPr>
          <a:lstStyle/>
          <a:p>
            <a:r>
              <a:rPr lang="fr-FR" sz="3600" b="1" dirty="0" smtClean="0">
                <a:ln w="1905">
                  <a:solidFill>
                    <a:schemeClr val="tx1"/>
                  </a:solidFill>
                </a:ln>
                <a:solidFill>
                  <a:schemeClr val="tx1"/>
                </a:solidFill>
                <a:effectLst>
                  <a:innerShdw blurRad="69850" dist="43180" dir="5400000">
                    <a:srgbClr val="000000">
                      <a:alpha val="65000"/>
                    </a:srgbClr>
                  </a:innerShdw>
                </a:effectLst>
                <a:latin typeface="Bradley Hand ITC" pitchFamily="66" charset="0"/>
              </a:rPr>
              <a:t>Journée Portes ouvertes</a:t>
            </a:r>
          </a:p>
          <a:p>
            <a:r>
              <a:rPr lang="fr-FR" sz="3600" b="1" dirty="0" smtClean="0">
                <a:ln w="1905">
                  <a:solidFill>
                    <a:schemeClr val="tx1"/>
                  </a:solidFill>
                </a:ln>
                <a:solidFill>
                  <a:schemeClr val="tx1"/>
                </a:solidFill>
                <a:effectLst>
                  <a:innerShdw blurRad="69850" dist="43180" dir="5400000">
                    <a:srgbClr val="000000">
                      <a:alpha val="65000"/>
                    </a:srgbClr>
                  </a:innerShdw>
                </a:effectLst>
                <a:latin typeface="Bradley Hand ITC" pitchFamily="66" charset="0"/>
              </a:rPr>
              <a:t>19 Mars 2011</a:t>
            </a:r>
            <a:endParaRPr lang="fr-FR" sz="3600" b="1" dirty="0">
              <a:ln w="1905">
                <a:solidFill>
                  <a:schemeClr val="tx1"/>
                </a:solidFill>
              </a:ln>
              <a:solidFill>
                <a:schemeClr val="tx1"/>
              </a:solidFill>
              <a:effectLst>
                <a:innerShdw blurRad="69850" dist="43180" dir="5400000">
                  <a:srgbClr val="000000">
                    <a:alpha val="65000"/>
                  </a:srgbClr>
                </a:innerShdw>
              </a:effectLst>
              <a:latin typeface="Bradley Hand ITC" pitchFamily="66" charset="0"/>
            </a:endParaRPr>
          </a:p>
        </p:txBody>
      </p:sp>
    </p:spTree>
  </p:cSld>
  <p:clrMapOvr>
    <a:masterClrMapping/>
  </p:clrMapOvr>
  <p:transition spd="med">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ENT.jpg"/>
          <p:cNvPicPr>
            <a:picLocks noChangeAspect="1"/>
          </p:cNvPicPr>
          <p:nvPr/>
        </p:nvPicPr>
        <p:blipFill>
          <a:blip r:embed="rId3" cstate="print"/>
          <a:srcRect r="1033" b="24666"/>
          <a:stretch>
            <a:fillRect/>
          </a:stretch>
        </p:blipFill>
        <p:spPr>
          <a:xfrm>
            <a:off x="2771800" y="4049688"/>
            <a:ext cx="4032448" cy="2115616"/>
          </a:xfrm>
          <a:prstGeom prst="rect">
            <a:avLst/>
          </a:prstGeom>
        </p:spPr>
      </p:pic>
      <p:sp>
        <p:nvSpPr>
          <p:cNvPr id="2049" name="Rectangle 1"/>
          <p:cNvSpPr>
            <a:spLocks noGrp="1" noChangeArrowheads="1"/>
          </p:cNvSpPr>
          <p:nvPr>
            <p:ph type="ctrTitle"/>
          </p:nvPr>
        </p:nvSpPr>
        <p:spPr bwMode="auto">
          <a:xfrm>
            <a:off x="827584" y="1546553"/>
            <a:ext cx="7344815" cy="4662815"/>
          </a:xfrm>
          <a:prstGeom prst="rect">
            <a:avLst/>
          </a:prstGeom>
          <a:noFill/>
          <a:ln w="3175">
            <a:solidFill>
              <a:schemeClr val="tx1"/>
            </a:solidFill>
            <a:miter lim="800000"/>
            <a:headEnd/>
            <a:tailEnd/>
          </a:ln>
          <a:effectLst/>
        </p:spPr>
        <p:txBody>
          <a:bodyPr vert="horz" wrap="square" lIns="274551" tIns="45720" rIns="91440" bIns="0" numCol="1" anchor="ctr" anchorCtr="0" compatLnSpc="1">
            <a:prstTxWarp prst="textNoShape">
              <a:avLst/>
            </a:prstTxWarp>
            <a:spAutoFit/>
          </a:bodyPr>
          <a:lstStyle/>
          <a:p>
            <a:pPr algn="l"/>
            <a:r>
              <a:rPr lang="fr-FR" sz="2400"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t>Pour tout renseignement : </a:t>
            </a:r>
            <a:br>
              <a:rPr lang="fr-FR" sz="2400"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br>
            <a:r>
              <a:rPr lang="fr-FR" sz="2400"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t/>
            </a:r>
            <a:br>
              <a:rPr lang="fr-FR" sz="2400"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br>
            <a:r>
              <a:rPr lang="fr-FR" sz="1800" dirty="0" smtClean="0"/>
              <a:t>- </a:t>
            </a:r>
            <a:r>
              <a:rPr lang="fr-FR" sz="1800" b="1" dirty="0" smtClean="0"/>
              <a:t>Accès direct : </a:t>
            </a:r>
            <a:r>
              <a:rPr lang="fr-FR" sz="1800" dirty="0" smtClean="0"/>
              <a:t> http://pardailhan.entmip.fr/rubrique-des-disciplines/pole-tertiaire/nouvelle-seconde-pfeg/</a:t>
            </a:r>
            <a:br>
              <a:rPr lang="fr-FR" sz="1800" dirty="0" smtClean="0"/>
            </a:br>
            <a:r>
              <a:rPr lang="fr-FR" sz="1800" dirty="0" smtClean="0"/>
              <a:t/>
            </a:r>
            <a:br>
              <a:rPr lang="fr-FR" sz="1800" dirty="0" smtClean="0"/>
            </a:br>
            <a:r>
              <a:rPr lang="fr-FR" sz="1800" dirty="0" smtClean="0"/>
              <a:t>- Depuis la page d’accueil d</a:t>
            </a:r>
            <a:r>
              <a:rPr lang="fr-FR" sz="1800" dirty="0"/>
              <a:t>u</a:t>
            </a:r>
            <a:r>
              <a:rPr lang="fr-FR" sz="1800" b="1" dirty="0" smtClean="0"/>
              <a:t> site du lycée </a:t>
            </a:r>
            <a:r>
              <a:rPr lang="fr-FR" sz="1800" dirty="0" smtClean="0"/>
              <a:t>, dans la colonne de gauche, choisir </a:t>
            </a:r>
            <a:r>
              <a:rPr lang="fr-FR" sz="1800" b="1" dirty="0" smtClean="0"/>
              <a:t>« Rubriques des disciplines »</a:t>
            </a:r>
            <a:r>
              <a:rPr lang="fr-FR" sz="1800" dirty="0"/>
              <a:t>,</a:t>
            </a:r>
            <a:r>
              <a:rPr lang="fr-FR" sz="1800" dirty="0" smtClean="0"/>
              <a:t> puis </a:t>
            </a:r>
            <a:r>
              <a:rPr lang="fr-FR" sz="1800" b="1" dirty="0" smtClean="0"/>
              <a:t>« Pôle Tertiaire », </a:t>
            </a:r>
            <a:r>
              <a:rPr lang="fr-FR" sz="1800" dirty="0" smtClean="0"/>
              <a:t>et enfin </a:t>
            </a:r>
            <a:r>
              <a:rPr lang="fr-FR" sz="1800" b="1" dirty="0" smtClean="0"/>
              <a:t>« Nouvelle Seconde : PFEG ».</a:t>
            </a:r>
            <a:br>
              <a:rPr lang="fr-FR" sz="1800" b="1" dirty="0" smtClean="0"/>
            </a:br>
            <a:r>
              <a:rPr lang="fr-FR" sz="1800" b="1" dirty="0"/>
              <a:t/>
            </a:r>
            <a:br>
              <a:rPr lang="fr-FR" sz="1800" b="1" dirty="0"/>
            </a:br>
            <a:r>
              <a:rPr lang="fr-FR" sz="1800" b="1" dirty="0" smtClean="0"/>
              <a:t/>
            </a:r>
            <a:br>
              <a:rPr lang="fr-FR" sz="1800" b="1" dirty="0" smtClean="0"/>
            </a:br>
            <a:r>
              <a:rPr lang="fr-FR" sz="1800" b="1" dirty="0"/>
              <a:t/>
            </a:r>
            <a:br>
              <a:rPr lang="fr-FR" sz="1800" b="1" dirty="0"/>
            </a:br>
            <a:r>
              <a:rPr lang="fr-FR" sz="1800" b="1" dirty="0" smtClean="0"/>
              <a:t/>
            </a:r>
            <a:br>
              <a:rPr lang="fr-FR" sz="1800" b="1" dirty="0" smtClean="0"/>
            </a:br>
            <a:r>
              <a:rPr lang="fr-FR" sz="1800" b="1" dirty="0"/>
              <a:t/>
            </a:r>
            <a:br>
              <a:rPr lang="fr-FR" sz="1800" b="1" dirty="0"/>
            </a:br>
            <a:r>
              <a:rPr lang="fr-FR" sz="1800" b="1" dirty="0" smtClean="0"/>
              <a:t/>
            </a:r>
            <a:br>
              <a:rPr lang="fr-FR" sz="1800" b="1" dirty="0" smtClean="0"/>
            </a:br>
            <a:r>
              <a:rPr lang="fr-FR" sz="1800" dirty="0" smtClean="0"/>
              <a:t/>
            </a:r>
            <a:br>
              <a:rPr lang="fr-FR" sz="1800" dirty="0" smtClean="0"/>
            </a:br>
            <a:endParaRPr lang="fr-FR" sz="1800" dirty="0">
              <a:latin typeface="+mn-lt"/>
              <a:ea typeface="Calibri" pitchFamily="34" charset="0"/>
              <a:cs typeface="Times New Roman" pitchFamily="18" charset="0"/>
            </a:endParaRPr>
          </a:p>
        </p:txBody>
      </p:sp>
    </p:spTree>
  </p:cSld>
  <p:clrMapOvr>
    <a:masterClrMapping/>
  </p:clrMapOvr>
  <p:transition spd="med">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Grp="1" noChangeArrowheads="1"/>
          </p:cNvSpPr>
          <p:nvPr>
            <p:ph type="ctrTitle"/>
          </p:nvPr>
        </p:nvSpPr>
        <p:spPr bwMode="auto">
          <a:xfrm>
            <a:off x="827584" y="1844824"/>
            <a:ext cx="7272807" cy="3616375"/>
          </a:xfrm>
          <a:prstGeom prst="rect">
            <a:avLst/>
          </a:prstGeom>
          <a:noFill/>
          <a:ln w="3175">
            <a:solidFill>
              <a:schemeClr val="tx1"/>
            </a:solidFill>
            <a:miter lim="800000"/>
            <a:headEnd/>
            <a:tailEnd/>
          </a:ln>
          <a:effectLst/>
        </p:spPr>
        <p:txBody>
          <a:bodyPr vert="horz" wrap="square" lIns="274551" tIns="45720" rIns="91440" bIns="0" numCol="1" anchor="ctr" anchorCtr="0" compatLnSpc="1">
            <a:prstTxWarp prst="textNoShape">
              <a:avLst/>
            </a:prstTxWarp>
            <a:spAutoFit/>
          </a:bodyPr>
          <a:lstStyle/>
          <a:p>
            <a:pPr lvl="0" algn="l" fontAlgn="base">
              <a:spcAft>
                <a:spcPct val="0"/>
              </a:spcAft>
            </a:pPr>
            <a:r>
              <a:rPr lang="fr-FR" sz="2400" b="1" spc="50" dirty="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t>Pourquoi devoir choisir un enseignement d’exploration en </a:t>
            </a:r>
            <a:r>
              <a:rPr lang="fr-FR" sz="2400"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t>2</a:t>
            </a:r>
            <a:r>
              <a:rPr lang="fr-FR" sz="2400" b="1" spc="50" baseline="3000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t>nde</a:t>
            </a:r>
            <a:r>
              <a:rPr lang="fr-FR" sz="2400"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t> ?</a:t>
            </a:r>
            <a:br>
              <a:rPr lang="fr-FR" sz="2400"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br>
            <a:r>
              <a:rPr lang="fr-FR" sz="2400"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t/>
            </a:r>
            <a:br>
              <a:rPr lang="fr-FR" sz="2400"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br>
            <a:r>
              <a:rPr lang="fr-FR" sz="1800" dirty="0" smtClean="0">
                <a:latin typeface="Calibri" pitchFamily="34" charset="0"/>
                <a:ea typeface="Calibri" pitchFamily="34" charset="0"/>
                <a:cs typeface="Times New Roman" pitchFamily="18" charset="0"/>
              </a:rPr>
              <a:t>-  Pour élargir la culture des lycéens à de </a:t>
            </a:r>
            <a:r>
              <a:rPr lang="fr-FR" sz="1800" b="1" dirty="0" smtClean="0">
                <a:latin typeface="Calibri" pitchFamily="34" charset="0"/>
                <a:ea typeface="Calibri" pitchFamily="34" charset="0"/>
                <a:cs typeface="Times New Roman" pitchFamily="18" charset="0"/>
              </a:rPr>
              <a:t>nouveaux champs disciplinaires </a:t>
            </a:r>
            <a:r>
              <a:rPr lang="fr-FR" sz="1800" dirty="0" smtClean="0">
                <a:latin typeface="Calibri" pitchFamily="34" charset="0"/>
                <a:ea typeface="Calibri" pitchFamily="34" charset="0"/>
                <a:cs typeface="Times New Roman" pitchFamily="18" charset="0"/>
              </a:rPr>
              <a:t/>
            </a:r>
            <a:br>
              <a:rPr lang="fr-FR" sz="1800" dirty="0" smtClean="0">
                <a:latin typeface="Calibri" pitchFamily="34" charset="0"/>
                <a:ea typeface="Calibri" pitchFamily="34" charset="0"/>
                <a:cs typeface="Times New Roman" pitchFamily="18" charset="0"/>
              </a:rPr>
            </a:br>
            <a:r>
              <a:rPr lang="fr-FR" sz="1800" dirty="0" smtClean="0">
                <a:latin typeface="Calibri" pitchFamily="34" charset="0"/>
                <a:ea typeface="Calibri" pitchFamily="34" charset="0"/>
                <a:cs typeface="Times New Roman" pitchFamily="18" charset="0"/>
              </a:rPr>
              <a:t/>
            </a:r>
            <a:br>
              <a:rPr lang="fr-FR" sz="1800" dirty="0" smtClean="0">
                <a:latin typeface="Calibri" pitchFamily="34" charset="0"/>
                <a:ea typeface="Calibri" pitchFamily="34" charset="0"/>
                <a:cs typeface="Times New Roman" pitchFamily="18" charset="0"/>
              </a:rPr>
            </a:br>
            <a:r>
              <a:rPr lang="fr-FR" sz="1800" dirty="0">
                <a:latin typeface="Calibri" pitchFamily="34" charset="0"/>
                <a:ea typeface="Calibri" pitchFamily="34" charset="0"/>
                <a:cs typeface="Times New Roman" pitchFamily="18" charset="0"/>
              </a:rPr>
              <a:t>-</a:t>
            </a:r>
            <a:r>
              <a:rPr lang="fr-FR" sz="1800" dirty="0" smtClean="0">
                <a:latin typeface="Calibri" pitchFamily="34" charset="0"/>
                <a:ea typeface="Calibri" pitchFamily="34" charset="0"/>
                <a:cs typeface="Times New Roman" pitchFamily="18" charset="0"/>
              </a:rPr>
              <a:t>  Pour </a:t>
            </a:r>
            <a:r>
              <a:rPr lang="fr-FR" sz="1800" dirty="0">
                <a:latin typeface="Calibri" pitchFamily="34" charset="0"/>
                <a:ea typeface="Calibri" pitchFamily="34" charset="0"/>
                <a:cs typeface="Times New Roman" pitchFamily="18" charset="0"/>
              </a:rPr>
              <a:t>o</a:t>
            </a:r>
            <a:r>
              <a:rPr lang="fr-FR" sz="1800" dirty="0" smtClean="0">
                <a:latin typeface="Calibri" pitchFamily="34" charset="0"/>
                <a:ea typeface="Calibri" pitchFamily="34" charset="0"/>
                <a:cs typeface="Times New Roman" pitchFamily="18" charset="0"/>
              </a:rPr>
              <a:t>rganiser la réflexion des élèves en abordant un certain nombre de questions sur leur </a:t>
            </a:r>
            <a:r>
              <a:rPr lang="fr-FR" sz="1800" b="1" dirty="0" smtClean="0">
                <a:latin typeface="Calibri" pitchFamily="34" charset="0"/>
                <a:ea typeface="Calibri" pitchFamily="34" charset="0"/>
                <a:cs typeface="Times New Roman" pitchFamily="18" charset="0"/>
              </a:rPr>
              <a:t>environnement économique et social.</a:t>
            </a:r>
            <a:r>
              <a:rPr lang="fr-FR" sz="1800" dirty="0" smtClean="0">
                <a:latin typeface="Calibri" pitchFamily="34" charset="0"/>
                <a:ea typeface="Calibri" pitchFamily="34" charset="0"/>
                <a:cs typeface="Times New Roman" pitchFamily="18" charset="0"/>
              </a:rPr>
              <a:t/>
            </a:r>
            <a:br>
              <a:rPr lang="fr-FR" sz="1800" dirty="0" smtClean="0">
                <a:latin typeface="Calibri" pitchFamily="34" charset="0"/>
                <a:ea typeface="Calibri" pitchFamily="34" charset="0"/>
                <a:cs typeface="Times New Roman" pitchFamily="18" charset="0"/>
              </a:rPr>
            </a:br>
            <a:r>
              <a:rPr lang="fr-FR" sz="1800" dirty="0" smtClean="0">
                <a:latin typeface="Calibri" pitchFamily="34" charset="0"/>
                <a:ea typeface="Calibri" pitchFamily="34" charset="0"/>
                <a:cs typeface="Times New Roman" pitchFamily="18" charset="0"/>
              </a:rPr>
              <a:t/>
            </a:r>
            <a:br>
              <a:rPr lang="fr-FR" sz="1800" dirty="0" smtClean="0">
                <a:latin typeface="Calibri" pitchFamily="34" charset="0"/>
                <a:ea typeface="Calibri" pitchFamily="34" charset="0"/>
                <a:cs typeface="Times New Roman" pitchFamily="18" charset="0"/>
              </a:rPr>
            </a:br>
            <a:r>
              <a:rPr lang="fr-FR" sz="1800" dirty="0" smtClean="0">
                <a:latin typeface="Calibri" pitchFamily="34" charset="0"/>
                <a:ea typeface="Calibri" pitchFamily="34" charset="0"/>
                <a:cs typeface="Times New Roman" pitchFamily="18" charset="0"/>
              </a:rPr>
              <a:t>- Pour contribuer à la formation de </a:t>
            </a:r>
            <a:r>
              <a:rPr lang="fr-FR" sz="1800" b="1" dirty="0" smtClean="0">
                <a:latin typeface="Calibri" pitchFamily="34" charset="0"/>
                <a:ea typeface="Calibri" pitchFamily="34" charset="0"/>
                <a:cs typeface="Times New Roman" pitchFamily="18" charset="0"/>
              </a:rPr>
              <a:t>citoyens libres </a:t>
            </a:r>
            <a:r>
              <a:rPr lang="fr-FR" sz="1800" dirty="0" smtClean="0">
                <a:latin typeface="Calibri" pitchFamily="34" charset="0"/>
                <a:ea typeface="Calibri" pitchFamily="34" charset="0"/>
                <a:cs typeface="Times New Roman" pitchFamily="18" charset="0"/>
              </a:rPr>
              <a:t>et responsables </a:t>
            </a:r>
            <a:br>
              <a:rPr lang="fr-FR" sz="1800" dirty="0" smtClean="0">
                <a:latin typeface="Calibri" pitchFamily="34" charset="0"/>
                <a:ea typeface="Calibri" pitchFamily="34" charset="0"/>
                <a:cs typeface="Times New Roman" pitchFamily="18" charset="0"/>
              </a:rPr>
            </a:br>
            <a:r>
              <a:rPr lang="fr-FR" sz="1800" dirty="0" smtClean="0">
                <a:latin typeface="Calibri" pitchFamily="34" charset="0"/>
                <a:ea typeface="Calibri" pitchFamily="34" charset="0"/>
                <a:cs typeface="Times New Roman" pitchFamily="18" charset="0"/>
              </a:rPr>
              <a:t/>
            </a:r>
            <a:br>
              <a:rPr lang="fr-FR" sz="1800" dirty="0" smtClean="0">
                <a:latin typeface="Calibri" pitchFamily="34" charset="0"/>
                <a:ea typeface="Calibri" pitchFamily="34" charset="0"/>
                <a:cs typeface="Times New Roman" pitchFamily="18" charset="0"/>
              </a:rPr>
            </a:br>
            <a:r>
              <a:rPr lang="fr-FR" sz="1800" dirty="0" smtClean="0">
                <a:latin typeface="Calibri" pitchFamily="34" charset="0"/>
                <a:ea typeface="Calibri" pitchFamily="34" charset="0"/>
                <a:cs typeface="Times New Roman" pitchFamily="18" charset="0"/>
              </a:rPr>
              <a:t>-Identifier des </a:t>
            </a:r>
            <a:r>
              <a:rPr lang="fr-FR" sz="1800" b="1" dirty="0" smtClean="0">
                <a:latin typeface="Calibri" pitchFamily="34" charset="0"/>
                <a:ea typeface="Calibri" pitchFamily="34" charset="0"/>
                <a:cs typeface="Times New Roman" pitchFamily="18" charset="0"/>
              </a:rPr>
              <a:t>poursuites d’études </a:t>
            </a:r>
            <a:r>
              <a:rPr lang="fr-FR" sz="1800" dirty="0" smtClean="0">
                <a:latin typeface="Calibri" pitchFamily="34" charset="0"/>
                <a:ea typeface="Calibri" pitchFamily="34" charset="0"/>
                <a:cs typeface="Times New Roman" pitchFamily="18" charset="0"/>
              </a:rPr>
              <a:t>au lycée et au delà. </a:t>
            </a:r>
            <a:r>
              <a:rPr lang="fr-FR" sz="1600" dirty="0" smtClean="0">
                <a:latin typeface="Calibri" pitchFamily="34" charset="0"/>
                <a:ea typeface="Calibri" pitchFamily="34" charset="0"/>
                <a:cs typeface="Times New Roman" pitchFamily="18" charset="0"/>
              </a:rPr>
              <a:t/>
            </a:r>
            <a:br>
              <a:rPr lang="fr-FR" sz="1600" dirty="0" smtClean="0">
                <a:latin typeface="Calibri" pitchFamily="34" charset="0"/>
                <a:ea typeface="Calibri" pitchFamily="34" charset="0"/>
                <a:cs typeface="Times New Roman" pitchFamily="18" charset="0"/>
              </a:rPr>
            </a:br>
            <a:endParaRPr lang="fr-FR" sz="1600" dirty="0">
              <a:latin typeface="Calibri" pitchFamily="34" charset="0"/>
              <a:ea typeface="Calibri" pitchFamily="34" charset="0"/>
              <a:cs typeface="Times New Roman" pitchFamily="18" charset="0"/>
            </a:endParaRPr>
          </a:p>
        </p:txBody>
      </p:sp>
      <p:sp>
        <p:nvSpPr>
          <p:cNvPr id="8" name="Rectangle 7"/>
          <p:cNvSpPr/>
          <p:nvPr/>
        </p:nvSpPr>
        <p:spPr>
          <a:xfrm>
            <a:off x="1043608" y="5589240"/>
            <a:ext cx="6624736" cy="923330"/>
          </a:xfrm>
          <a:prstGeom prst="rect">
            <a:avLst/>
          </a:prstGeom>
        </p:spPr>
        <p:txBody>
          <a:bodyPr wrap="square">
            <a:spAutoFit/>
          </a:bodyPr>
          <a:lstStyle/>
          <a:p>
            <a:r>
              <a:rPr lang="fr-FR" dirty="0" smtClean="0"/>
              <a:t> </a:t>
            </a:r>
          </a:p>
          <a:p>
            <a:r>
              <a:rPr lang="fr-FR" dirty="0" smtClean="0"/>
              <a:t>Chaque </a:t>
            </a:r>
            <a:r>
              <a:rPr lang="fr-FR" dirty="0"/>
              <a:t>élève de 2</a:t>
            </a:r>
            <a:r>
              <a:rPr lang="fr-FR" baseline="30000" dirty="0"/>
              <a:t>nde</a:t>
            </a:r>
            <a:r>
              <a:rPr lang="fr-FR" dirty="0"/>
              <a:t> devra choisir </a:t>
            </a:r>
            <a:r>
              <a:rPr lang="fr-FR" b="1" dirty="0" smtClean="0"/>
              <a:t>2 </a:t>
            </a:r>
            <a:r>
              <a:rPr lang="fr-FR" b="1" dirty="0"/>
              <a:t>enseignements </a:t>
            </a:r>
            <a:r>
              <a:rPr lang="fr-FR" b="1" dirty="0" smtClean="0"/>
              <a:t>d’explorations </a:t>
            </a:r>
            <a:r>
              <a:rPr lang="fr-FR" dirty="0" smtClean="0"/>
              <a:t>(de 1h30 chacun par semaine)</a:t>
            </a:r>
            <a:endParaRPr lang="fr-FR" dirty="0"/>
          </a:p>
        </p:txBody>
      </p:sp>
      <p:sp>
        <p:nvSpPr>
          <p:cNvPr id="10" name="Flèche droite 9"/>
          <p:cNvSpPr/>
          <p:nvPr/>
        </p:nvSpPr>
        <p:spPr>
          <a:xfrm>
            <a:off x="755576" y="5949280"/>
            <a:ext cx="288032" cy="216024"/>
          </a:xfrm>
          <a:prstGeom prst="rightArrow">
            <a:avLst/>
          </a:prstGeom>
          <a:solidFill>
            <a:schemeClr val="accent2">
              <a:lumMod val="75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spd="med" advTm="90000">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Grp="1" noChangeArrowheads="1"/>
          </p:cNvSpPr>
          <p:nvPr>
            <p:ph type="ctrTitle"/>
          </p:nvPr>
        </p:nvSpPr>
        <p:spPr bwMode="auto">
          <a:xfrm>
            <a:off x="827584" y="1844824"/>
            <a:ext cx="7272807" cy="2785378"/>
          </a:xfrm>
          <a:prstGeom prst="rect">
            <a:avLst/>
          </a:prstGeom>
          <a:noFill/>
          <a:ln w="3175">
            <a:solidFill>
              <a:schemeClr val="tx1"/>
            </a:solidFill>
            <a:miter lim="800000"/>
            <a:headEnd/>
            <a:tailEnd/>
          </a:ln>
          <a:effectLst/>
        </p:spPr>
        <p:txBody>
          <a:bodyPr vert="horz" wrap="square" lIns="274551" tIns="45720" rIns="91440" bIns="0" numCol="1" anchor="ctr" anchorCtr="0" compatLnSpc="1">
            <a:prstTxWarp prst="textNoShape">
              <a:avLst/>
            </a:prstTxWarp>
            <a:spAutoFit/>
          </a:bodyPr>
          <a:lstStyle/>
          <a:p>
            <a:pPr algn="l">
              <a:spcBef>
                <a:spcPts val="1763"/>
              </a:spcBef>
              <a:spcAft>
                <a:spcPts val="15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sz="2400"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t>Pourquoi imposer un enseignement </a:t>
            </a:r>
            <a:r>
              <a:rPr lang="fr-FR" sz="2400" b="1" u="sng"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t>d’économie</a:t>
            </a:r>
            <a:r>
              <a:rPr lang="fr-FR" sz="2400" b="1" spc="50" dirty="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t> en </a:t>
            </a:r>
            <a:r>
              <a:rPr lang="fr-FR" sz="2400"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t>2</a:t>
            </a:r>
            <a:r>
              <a:rPr lang="fr-FR" sz="2400" b="1" spc="50" baseline="3000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t>nde</a:t>
            </a:r>
            <a:r>
              <a:rPr lang="fr-FR" sz="2400"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t> ?</a:t>
            </a:r>
            <a:br>
              <a:rPr lang="fr-FR" sz="2400"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br>
            <a:r>
              <a:rPr lang="fr-FR" sz="2400"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t/>
            </a:r>
            <a:br>
              <a:rPr lang="fr-FR" sz="2400"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br>
            <a:r>
              <a:rPr lang="fr-FR" sz="1800" dirty="0" smtClean="0">
                <a:latin typeface="Calibri" pitchFamily="34" charset="0"/>
                <a:ea typeface="Calibri" pitchFamily="34" charset="0"/>
                <a:cs typeface="Times New Roman" pitchFamily="18" charset="0"/>
              </a:rPr>
              <a:t>- </a:t>
            </a:r>
            <a:r>
              <a:rPr lang="fr-FR" sz="1800" b="1" dirty="0">
                <a:latin typeface="Calibri" pitchFamily="34" charset="0"/>
                <a:ea typeface="Calibri" pitchFamily="34" charset="0"/>
                <a:cs typeface="Times New Roman" pitchFamily="18" charset="0"/>
              </a:rPr>
              <a:t>70% </a:t>
            </a:r>
            <a:r>
              <a:rPr lang="fr-FR" sz="1800" b="1" dirty="0" smtClean="0">
                <a:latin typeface="Calibri" pitchFamily="34" charset="0"/>
                <a:ea typeface="Calibri" pitchFamily="34" charset="0"/>
                <a:cs typeface="Times New Roman" pitchFamily="18" charset="0"/>
              </a:rPr>
              <a:t>des jeunes n’auront pas de formation </a:t>
            </a:r>
            <a:r>
              <a:rPr lang="fr-FR" sz="1800" b="1" dirty="0">
                <a:latin typeface="Calibri" pitchFamily="34" charset="0"/>
                <a:ea typeface="Calibri" pitchFamily="34" charset="0"/>
                <a:cs typeface="Times New Roman" pitchFamily="18" charset="0"/>
              </a:rPr>
              <a:t>ni en économie, ni en </a:t>
            </a:r>
            <a:r>
              <a:rPr lang="fr-FR" sz="1800" b="1" dirty="0" smtClean="0">
                <a:latin typeface="Calibri" pitchFamily="34" charset="0"/>
                <a:ea typeface="Calibri" pitchFamily="34" charset="0"/>
                <a:cs typeface="Times New Roman" pitchFamily="18" charset="0"/>
              </a:rPr>
              <a:t>gestion </a:t>
            </a:r>
            <a:r>
              <a:rPr lang="fr-FR" sz="1800" dirty="0" smtClean="0">
                <a:latin typeface="Calibri" pitchFamily="34" charset="0"/>
                <a:ea typeface="Calibri" pitchFamily="34" charset="0"/>
                <a:cs typeface="Times New Roman" pitchFamily="18" charset="0"/>
              </a:rPr>
              <a:t>dans la suite de leurs études. </a:t>
            </a:r>
            <a:br>
              <a:rPr lang="fr-FR" sz="1800" dirty="0" smtClean="0">
                <a:latin typeface="Calibri" pitchFamily="34" charset="0"/>
                <a:ea typeface="Calibri" pitchFamily="34" charset="0"/>
                <a:cs typeface="Times New Roman" pitchFamily="18" charset="0"/>
              </a:rPr>
            </a:br>
            <a:r>
              <a:rPr lang="fr-FR" sz="1800" dirty="0" smtClean="0">
                <a:latin typeface="Calibri" pitchFamily="34" charset="0"/>
                <a:ea typeface="Calibri" pitchFamily="34" charset="0"/>
                <a:cs typeface="Times New Roman" pitchFamily="18" charset="0"/>
              </a:rPr>
              <a:t/>
            </a:r>
            <a:br>
              <a:rPr lang="fr-FR" sz="1800" dirty="0" smtClean="0">
                <a:latin typeface="Calibri" pitchFamily="34" charset="0"/>
                <a:ea typeface="Calibri" pitchFamily="34" charset="0"/>
                <a:cs typeface="Times New Roman" pitchFamily="18" charset="0"/>
              </a:rPr>
            </a:br>
            <a:r>
              <a:rPr lang="fr-FR" sz="1800" dirty="0" smtClean="0">
                <a:latin typeface="Calibri" pitchFamily="34" charset="0"/>
                <a:ea typeface="Calibri" pitchFamily="34" charset="0"/>
                <a:cs typeface="Times New Roman" pitchFamily="18" charset="0"/>
              </a:rPr>
              <a:t>- L’économie participe à la </a:t>
            </a:r>
            <a:r>
              <a:rPr lang="fr-FR" sz="1800" dirty="0">
                <a:latin typeface="Calibri" pitchFamily="34" charset="0"/>
                <a:ea typeface="Calibri" pitchFamily="34" charset="0"/>
                <a:cs typeface="Times New Roman" pitchFamily="18" charset="0"/>
              </a:rPr>
              <a:t>formation générale, de construction de la </a:t>
            </a:r>
            <a:r>
              <a:rPr lang="fr-FR" sz="1800" b="1" dirty="0">
                <a:latin typeface="Calibri" pitchFamily="34" charset="0"/>
                <a:ea typeface="Calibri" pitchFamily="34" charset="0"/>
                <a:cs typeface="Times New Roman" pitchFamily="18" charset="0"/>
              </a:rPr>
              <a:t>culture citoyenne</a:t>
            </a:r>
            <a:r>
              <a:rPr lang="fr-FR" sz="1800" dirty="0" smtClean="0">
                <a:latin typeface="Calibri" pitchFamily="34" charset="0"/>
                <a:ea typeface="Calibri" pitchFamily="34" charset="0"/>
                <a:cs typeface="Times New Roman" pitchFamily="18" charset="0"/>
              </a:rPr>
              <a:t>.</a:t>
            </a:r>
            <a:br>
              <a:rPr lang="fr-FR" sz="1800" dirty="0" smtClean="0">
                <a:latin typeface="Calibri" pitchFamily="34" charset="0"/>
                <a:ea typeface="Calibri" pitchFamily="34" charset="0"/>
                <a:cs typeface="Times New Roman" pitchFamily="18" charset="0"/>
              </a:rPr>
            </a:br>
            <a:endParaRPr lang="fr-FR" sz="1600" dirty="0">
              <a:latin typeface="Calibri" pitchFamily="34" charset="0"/>
              <a:ea typeface="Calibri" pitchFamily="34" charset="0"/>
              <a:cs typeface="Times New Roman" pitchFamily="18" charset="0"/>
            </a:endParaRPr>
          </a:p>
        </p:txBody>
      </p:sp>
      <p:sp>
        <p:nvSpPr>
          <p:cNvPr id="3" name="Flèche droite 2"/>
          <p:cNvSpPr/>
          <p:nvPr/>
        </p:nvSpPr>
        <p:spPr>
          <a:xfrm>
            <a:off x="1187624" y="5085184"/>
            <a:ext cx="288032" cy="216024"/>
          </a:xfrm>
          <a:prstGeom prst="rightArrow">
            <a:avLst/>
          </a:prstGeom>
          <a:solidFill>
            <a:schemeClr val="accent2">
              <a:lumMod val="75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1763688" y="4869160"/>
            <a:ext cx="6336704" cy="646331"/>
          </a:xfrm>
          <a:prstGeom prst="rect">
            <a:avLst/>
          </a:prstGeom>
        </p:spPr>
        <p:txBody>
          <a:bodyPr wrap="square">
            <a:spAutoFit/>
          </a:bodyPr>
          <a:lstStyle/>
          <a:p>
            <a:r>
              <a:rPr lang="fr-FR" dirty="0" smtClean="0"/>
              <a:t>Chaque </a:t>
            </a:r>
            <a:r>
              <a:rPr lang="fr-FR" dirty="0"/>
              <a:t>élève de 2</a:t>
            </a:r>
            <a:r>
              <a:rPr lang="fr-FR" baseline="30000" dirty="0"/>
              <a:t>nde</a:t>
            </a:r>
            <a:r>
              <a:rPr lang="fr-FR" dirty="0"/>
              <a:t> devra choisir </a:t>
            </a:r>
            <a:r>
              <a:rPr lang="fr-FR" b="1" dirty="0"/>
              <a:t>un enseignement d’exploration en économie</a:t>
            </a:r>
            <a:r>
              <a:rPr lang="fr-FR" dirty="0"/>
              <a:t> : SES ou PFEG. </a:t>
            </a:r>
          </a:p>
        </p:txBody>
      </p:sp>
    </p:spTree>
  </p:cSld>
  <p:clrMapOvr>
    <a:masterClrMapping/>
  </p:clrMapOvr>
  <p:transition spd="med">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Grp="1" noChangeArrowheads="1"/>
          </p:cNvSpPr>
          <p:nvPr>
            <p:ph type="ctrTitle"/>
          </p:nvPr>
        </p:nvSpPr>
        <p:spPr bwMode="auto">
          <a:xfrm>
            <a:off x="827584" y="1870667"/>
            <a:ext cx="7344815" cy="4478149"/>
          </a:xfrm>
          <a:prstGeom prst="rect">
            <a:avLst/>
          </a:prstGeom>
          <a:noFill/>
          <a:ln w="3175">
            <a:solidFill>
              <a:schemeClr val="tx1"/>
            </a:solidFill>
            <a:miter lim="800000"/>
            <a:headEnd/>
            <a:tailEnd/>
          </a:ln>
          <a:effectLst/>
        </p:spPr>
        <p:txBody>
          <a:bodyPr vert="horz" wrap="square" lIns="274551" tIns="45720" rIns="91440" bIns="0" numCol="1" anchor="ctr" anchorCtr="0" compatLnSpc="1">
            <a:prstTxWarp prst="textNoShape">
              <a:avLst/>
            </a:prstTxWarp>
            <a:spAutoFit/>
          </a:bodyPr>
          <a:lstStyle/>
          <a:p>
            <a:pPr algn="l">
              <a:spcBef>
                <a:spcPts val="1763"/>
              </a:spcBef>
              <a:spcAft>
                <a:spcPts val="1563"/>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fr-FR" sz="2400" b="1" spc="50" dirty="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t>Pourquoi </a:t>
            </a:r>
            <a:r>
              <a:rPr lang="fr-FR" sz="2400"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t>les « Principes Fondamentaux de l’économie et de la gestion »?</a:t>
            </a:r>
            <a:br>
              <a:rPr lang="fr-FR" sz="2400"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br>
            <a:r>
              <a:rPr lang="fr-FR" sz="2400"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t/>
            </a:r>
            <a:br>
              <a:rPr lang="fr-FR" sz="2400"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br>
            <a:r>
              <a:rPr lang="fr-FR" sz="1800" dirty="0" smtClean="0">
                <a:latin typeface="+mn-lt"/>
                <a:ea typeface="Calibri" pitchFamily="34" charset="0"/>
                <a:cs typeface="Times New Roman" pitchFamily="18" charset="0"/>
              </a:rPr>
              <a:t>Cet enseignement vise à : </a:t>
            </a:r>
            <a:br>
              <a:rPr lang="fr-FR" sz="1800" dirty="0" smtClean="0">
                <a:latin typeface="+mn-lt"/>
                <a:ea typeface="Calibri" pitchFamily="34" charset="0"/>
                <a:cs typeface="Times New Roman" pitchFamily="18" charset="0"/>
              </a:rPr>
            </a:br>
            <a:r>
              <a:rPr lang="fr-FR" sz="1800" dirty="0" smtClean="0">
                <a:latin typeface="+mn-lt"/>
                <a:ea typeface="Calibri" pitchFamily="34" charset="0"/>
                <a:cs typeface="Times New Roman" pitchFamily="18" charset="0"/>
              </a:rPr>
              <a:t/>
            </a:r>
            <a:br>
              <a:rPr lang="fr-FR" sz="1800" dirty="0" smtClean="0">
                <a:latin typeface="+mn-lt"/>
                <a:ea typeface="Calibri" pitchFamily="34" charset="0"/>
                <a:cs typeface="Times New Roman" pitchFamily="18" charset="0"/>
              </a:rPr>
            </a:br>
            <a:r>
              <a:rPr lang="fr-FR" sz="1800" dirty="0" smtClean="0">
                <a:latin typeface="+mn-lt"/>
                <a:ea typeface="Calibri" pitchFamily="34" charset="0"/>
                <a:cs typeface="Times New Roman" pitchFamily="18" charset="0"/>
              </a:rPr>
              <a:t>- donner les clés aux élèves pour </a:t>
            </a:r>
            <a:r>
              <a:rPr lang="fr-FR" sz="1800" b="1" dirty="0" smtClean="0">
                <a:solidFill>
                  <a:srgbClr val="000000"/>
                </a:solidFill>
                <a:latin typeface="+mn-lt"/>
              </a:rPr>
              <a:t>analyser l'organisation économique </a:t>
            </a:r>
            <a:r>
              <a:rPr lang="fr-FR" sz="1800" dirty="0" smtClean="0">
                <a:solidFill>
                  <a:srgbClr val="000000"/>
                </a:solidFill>
                <a:latin typeface="+mn-lt"/>
              </a:rPr>
              <a:t>dans lequel il évolue en tant qu'acteur</a:t>
            </a:r>
            <a:r>
              <a:rPr lang="fr-FR" sz="1800" dirty="0" smtClean="0">
                <a:latin typeface="+mn-lt"/>
                <a:cs typeface="Times New Roman" pitchFamily="18" charset="0"/>
              </a:rPr>
              <a:t>, </a:t>
            </a:r>
            <a:r>
              <a:rPr lang="fr-FR" sz="1800" dirty="0" smtClean="0">
                <a:latin typeface="+mn-lt"/>
              </a:rPr>
              <a:t/>
            </a:r>
            <a:br>
              <a:rPr lang="fr-FR" sz="1800" dirty="0" smtClean="0">
                <a:latin typeface="+mn-lt"/>
              </a:rPr>
            </a:br>
            <a:r>
              <a:rPr lang="fr-FR" sz="1800" dirty="0">
                <a:latin typeface="+mn-lt"/>
              </a:rPr>
              <a:t/>
            </a:r>
            <a:br>
              <a:rPr lang="fr-FR" sz="1800" dirty="0">
                <a:latin typeface="+mn-lt"/>
              </a:rPr>
            </a:br>
            <a:r>
              <a:rPr lang="fr-FR" sz="1800" dirty="0" smtClean="0">
                <a:latin typeface="+mn-lt"/>
              </a:rPr>
              <a:t>- aiguiller les élèves</a:t>
            </a:r>
            <a:r>
              <a:rPr lang="fr-FR" sz="1800" b="1" dirty="0" smtClean="0">
                <a:latin typeface="+mn-lt"/>
              </a:rPr>
              <a:t> vers la compréhension des modes de fonctionnement des entreprises</a:t>
            </a:r>
            <a:r>
              <a:rPr lang="fr-FR" sz="1800" dirty="0" smtClean="0">
                <a:latin typeface="+mn-lt"/>
              </a:rPr>
              <a:t>, et des organisations en général qui jouent un rôle essentiel dans l’environnement actuel,</a:t>
            </a:r>
            <a:br>
              <a:rPr lang="fr-FR" sz="1800" dirty="0" smtClean="0">
                <a:latin typeface="+mn-lt"/>
              </a:rPr>
            </a:br>
            <a:r>
              <a:rPr kumimoji="0" lang="fr-FR" sz="1800" b="0" i="0" u="none" strike="noStrike" cap="none" normalizeH="0" baseline="0" dirty="0" smtClean="0">
                <a:ln>
                  <a:noFill/>
                </a:ln>
                <a:solidFill>
                  <a:schemeClr val="tx1"/>
                </a:solidFill>
                <a:effectLst/>
                <a:latin typeface="+mn-lt"/>
                <a:ea typeface="Calibri" pitchFamily="34" charset="0"/>
                <a:cs typeface="Times New Roman" pitchFamily="18" charset="0"/>
              </a:rPr>
              <a:t/>
            </a:r>
            <a:br>
              <a:rPr kumimoji="0" lang="fr-FR" sz="1800" b="0" i="0" u="none" strike="noStrike" cap="none" normalizeH="0" baseline="0" dirty="0" smtClean="0">
                <a:ln>
                  <a:noFill/>
                </a:ln>
                <a:solidFill>
                  <a:schemeClr val="tx1"/>
                </a:solidFill>
                <a:effectLst/>
                <a:latin typeface="+mn-lt"/>
                <a:ea typeface="Calibri" pitchFamily="34" charset="0"/>
                <a:cs typeface="Times New Roman" pitchFamily="18" charset="0"/>
              </a:rPr>
            </a:br>
            <a:r>
              <a:rPr kumimoji="0" lang="fr-FR" sz="1800" b="0" i="0" u="none" strike="noStrike" cap="none" normalizeH="0" baseline="0" dirty="0" smtClean="0">
                <a:ln>
                  <a:noFill/>
                </a:ln>
                <a:solidFill>
                  <a:schemeClr val="tx1"/>
                </a:solidFill>
                <a:effectLst/>
                <a:latin typeface="+mn-lt"/>
                <a:ea typeface="Calibri" pitchFamily="34" charset="0"/>
                <a:cs typeface="Times New Roman" pitchFamily="18" charset="0"/>
              </a:rPr>
              <a:t>- </a:t>
            </a:r>
            <a:r>
              <a:rPr lang="fr-FR" sz="1800" dirty="0" smtClean="0">
                <a:solidFill>
                  <a:srgbClr val="000000"/>
                </a:solidFill>
                <a:latin typeface="+mn-lt"/>
              </a:rPr>
              <a:t>favoriser le choix rationnel et éclairé quant à la poursuite d'études au lycée et dans l'enseignement supérieur.</a:t>
            </a:r>
            <a:br>
              <a:rPr lang="fr-FR" sz="1800" dirty="0" smtClean="0">
                <a:solidFill>
                  <a:srgbClr val="000000"/>
                </a:solidFill>
                <a:latin typeface="+mn-lt"/>
              </a:rPr>
            </a:br>
            <a:endParaRPr lang="fr-FR" sz="1800" dirty="0">
              <a:latin typeface="+mn-lt"/>
              <a:ea typeface="Calibri" pitchFamily="34" charset="0"/>
              <a:cs typeface="Times New Roman" pitchFamily="18" charset="0"/>
            </a:endParaRPr>
          </a:p>
        </p:txBody>
      </p:sp>
    </p:spTree>
  </p:cSld>
  <p:clrMapOvr>
    <a:masterClrMapping/>
  </p:clrMapOvr>
  <p:transition spd="med">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6" name="Picture 4"/>
          <p:cNvPicPr>
            <a:picLocks noChangeAspect="1" noChangeArrowheads="1"/>
          </p:cNvPicPr>
          <p:nvPr/>
        </p:nvPicPr>
        <p:blipFill>
          <a:blip r:embed="rId3" cstate="print"/>
          <a:srcRect/>
          <a:stretch>
            <a:fillRect/>
          </a:stretch>
        </p:blipFill>
        <p:spPr bwMode="auto">
          <a:xfrm>
            <a:off x="1619672" y="1916832"/>
            <a:ext cx="5400600" cy="5095972"/>
          </a:xfrm>
          <a:prstGeom prst="rect">
            <a:avLst/>
          </a:prstGeom>
          <a:noFill/>
          <a:ln w="9525">
            <a:noFill/>
            <a:miter lim="800000"/>
            <a:headEnd/>
            <a:tailEnd/>
          </a:ln>
          <a:effectLst/>
        </p:spPr>
      </p:pic>
      <p:sp>
        <p:nvSpPr>
          <p:cNvPr id="7" name="ZoneTexte 6"/>
          <p:cNvSpPr txBox="1"/>
          <p:nvPr/>
        </p:nvSpPr>
        <p:spPr>
          <a:xfrm>
            <a:off x="1763688" y="1340768"/>
            <a:ext cx="5112568" cy="369332"/>
          </a:xfrm>
          <a:prstGeom prst="rect">
            <a:avLst/>
          </a:prstGeom>
          <a:noFill/>
        </p:spPr>
        <p:txBody>
          <a:bodyPr wrap="square" rtlCol="0">
            <a:spAutoFit/>
          </a:bodyPr>
          <a:lstStyle/>
          <a:p>
            <a:r>
              <a:rPr lang="fr-FR"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t>Quel est le contenu de PFEG ?</a:t>
            </a:r>
            <a:endParaRPr lang="fr-FR" dirty="0"/>
          </a:p>
        </p:txBody>
      </p:sp>
    </p:spTree>
  </p:cSld>
  <p:clrMapOvr>
    <a:masterClrMapping/>
  </p:clrMapOvr>
  <p:transition spd="med">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Grp="1" noChangeArrowheads="1"/>
          </p:cNvSpPr>
          <p:nvPr>
            <p:ph type="ctrTitle"/>
          </p:nvPr>
        </p:nvSpPr>
        <p:spPr bwMode="auto">
          <a:xfrm>
            <a:off x="827584" y="1778334"/>
            <a:ext cx="7344815" cy="4662815"/>
          </a:xfrm>
          <a:prstGeom prst="rect">
            <a:avLst/>
          </a:prstGeom>
          <a:noFill/>
          <a:ln w="3175">
            <a:solidFill>
              <a:schemeClr val="tx1"/>
            </a:solidFill>
            <a:miter lim="800000"/>
            <a:headEnd/>
            <a:tailEnd/>
          </a:ln>
          <a:effectLst/>
        </p:spPr>
        <p:txBody>
          <a:bodyPr vert="horz" wrap="square" lIns="274551" tIns="45720" rIns="91440" bIns="0" numCol="1" anchor="ctr" anchorCtr="0" compatLnSpc="1">
            <a:prstTxWarp prst="textNoShape">
              <a:avLst/>
            </a:prstTxWarp>
            <a:spAutoFit/>
          </a:bodyPr>
          <a:lstStyle/>
          <a:p>
            <a:pPr algn="l"/>
            <a:r>
              <a:rPr lang="fr-FR" sz="2400"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t>Quelles méthodes pour enseigner PFEG ?</a:t>
            </a:r>
            <a:br>
              <a:rPr lang="fr-FR" sz="2400"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br>
            <a:r>
              <a:rPr lang="fr-FR" sz="2400"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t/>
            </a:r>
            <a:br>
              <a:rPr lang="fr-FR" sz="2400"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br>
            <a:r>
              <a:rPr lang="fr-FR" sz="1800" dirty="0" smtClean="0"/>
              <a:t>- </a:t>
            </a:r>
            <a:r>
              <a:rPr lang="fr-FR" sz="1800" u="sng" dirty="0" smtClean="0"/>
              <a:t>Pédagogie active </a:t>
            </a:r>
            <a:r>
              <a:rPr lang="fr-FR" sz="1800" b="1" u="sng" dirty="0" smtClean="0"/>
              <a:t>: </a:t>
            </a:r>
            <a:r>
              <a:rPr lang="fr-FR" sz="1800" dirty="0" smtClean="0"/>
              <a:t>ce n’est </a:t>
            </a:r>
            <a:r>
              <a:rPr lang="fr-FR" sz="1800" dirty="0"/>
              <a:t>pas un cours « </a:t>
            </a:r>
            <a:r>
              <a:rPr lang="fr-FR" sz="1800" dirty="0" smtClean="0"/>
              <a:t>magistral</a:t>
            </a:r>
            <a:r>
              <a:rPr lang="fr-FR" sz="1800" dirty="0"/>
              <a:t> », il </a:t>
            </a:r>
            <a:r>
              <a:rPr lang="fr-FR" sz="1800" b="1" dirty="0"/>
              <a:t>suppose la participation active de l’élève</a:t>
            </a:r>
            <a:r>
              <a:rPr lang="fr-FR" sz="1800" dirty="0"/>
              <a:t>. </a:t>
            </a:r>
            <a:r>
              <a:rPr lang="fr-FR" sz="1800" dirty="0" smtClean="0"/>
              <a:t>Exemple : exposés, mises en situations…</a:t>
            </a:r>
            <a:br>
              <a:rPr lang="fr-FR" sz="1800" dirty="0" smtClean="0"/>
            </a:br>
            <a:r>
              <a:rPr lang="fr-FR" sz="1800" dirty="0"/>
              <a:t/>
            </a:r>
            <a:br>
              <a:rPr lang="fr-FR" sz="1800" dirty="0"/>
            </a:br>
            <a:r>
              <a:rPr lang="fr-FR" sz="1800" dirty="0" smtClean="0"/>
              <a:t>- </a:t>
            </a:r>
            <a:r>
              <a:rPr lang="fr-FR" sz="1800" u="sng" dirty="0" smtClean="0"/>
              <a:t>Pédagogie </a:t>
            </a:r>
            <a:r>
              <a:rPr lang="fr-FR" sz="1800" u="sng" dirty="0"/>
              <a:t>par projet</a:t>
            </a:r>
            <a:r>
              <a:rPr lang="fr-FR" sz="1800" b="1" dirty="0"/>
              <a:t> : </a:t>
            </a:r>
            <a:r>
              <a:rPr lang="fr-FR" sz="1800" dirty="0"/>
              <a:t>le but </a:t>
            </a:r>
            <a:r>
              <a:rPr lang="fr-FR" sz="1800" dirty="0" smtClean="0"/>
              <a:t>n’est </a:t>
            </a:r>
            <a:r>
              <a:rPr lang="fr-FR" sz="1800" dirty="0"/>
              <a:t>pas d’accumuler des définitions ou des notions théoriques, mais de comprendre les grands débats contemporains. </a:t>
            </a:r>
            <a:br>
              <a:rPr lang="fr-FR" sz="1800" dirty="0"/>
            </a:br>
            <a:r>
              <a:rPr lang="fr-FR" sz="1800" b="1" dirty="0"/>
              <a:t>Exemple : mise en place de jeux d’entreprise ( </a:t>
            </a:r>
            <a:r>
              <a:rPr lang="fr-FR" sz="1800" b="1" i="1" dirty="0" err="1"/>
              <a:t>serious</a:t>
            </a:r>
            <a:r>
              <a:rPr lang="fr-FR" sz="1800" b="1" i="1" dirty="0"/>
              <a:t> </a:t>
            </a:r>
            <a:r>
              <a:rPr lang="fr-FR" sz="1800" b="1" i="1" dirty="0" err="1"/>
              <a:t>games</a:t>
            </a:r>
            <a:r>
              <a:rPr lang="fr-FR" sz="1800" b="1" i="1" dirty="0" smtClean="0"/>
              <a:t>), </a:t>
            </a:r>
            <a:r>
              <a:rPr lang="fr-FR" sz="1800" b="1" dirty="0" smtClean="0"/>
              <a:t>rencontres avec les professionnels …</a:t>
            </a:r>
            <a:r>
              <a:rPr lang="fr-FR" sz="1800" dirty="0"/>
              <a:t/>
            </a:r>
            <a:br>
              <a:rPr lang="fr-FR" sz="1800" dirty="0"/>
            </a:br>
            <a:r>
              <a:rPr lang="fr-FR" sz="1800" b="1" i="1" dirty="0"/>
              <a:t> </a:t>
            </a:r>
            <a:r>
              <a:rPr lang="fr-FR" sz="1800" dirty="0"/>
              <a:t/>
            </a:r>
            <a:br>
              <a:rPr lang="fr-FR" sz="1800" dirty="0"/>
            </a:br>
            <a:r>
              <a:rPr lang="fr-FR" sz="1800" b="1" dirty="0" smtClean="0"/>
              <a:t>- </a:t>
            </a:r>
            <a:r>
              <a:rPr lang="fr-FR" sz="1800" u="sng" dirty="0" smtClean="0"/>
              <a:t>Pédagogie </a:t>
            </a:r>
            <a:r>
              <a:rPr lang="fr-FR" sz="1800" u="sng" dirty="0"/>
              <a:t>basée sur une utilisation active des TIC </a:t>
            </a:r>
            <a:r>
              <a:rPr lang="fr-FR" sz="1800" dirty="0"/>
              <a:t>(technologies de l’information et de la communication) </a:t>
            </a:r>
            <a:br>
              <a:rPr lang="fr-FR" sz="1800" dirty="0"/>
            </a:br>
            <a:r>
              <a:rPr lang="fr-FR" sz="1800" b="1" dirty="0"/>
              <a:t>Exemple : utilisation quotidienne du site du lycée (ENT) </a:t>
            </a:r>
            <a:r>
              <a:rPr lang="fr-FR" sz="1800" dirty="0"/>
              <a:t>pour communiquer, travailler en groupe, rechercher de l’information…</a:t>
            </a:r>
            <a:br>
              <a:rPr lang="fr-FR" sz="1800" dirty="0"/>
            </a:br>
            <a:r>
              <a:rPr lang="fr-FR" sz="1800" dirty="0" smtClean="0">
                <a:solidFill>
                  <a:srgbClr val="000000"/>
                </a:solidFill>
                <a:latin typeface="+mn-lt"/>
              </a:rPr>
              <a:t/>
            </a:r>
            <a:br>
              <a:rPr lang="fr-FR" sz="1800" dirty="0" smtClean="0">
                <a:solidFill>
                  <a:srgbClr val="000000"/>
                </a:solidFill>
                <a:latin typeface="+mn-lt"/>
              </a:rPr>
            </a:br>
            <a:endParaRPr lang="fr-FR" sz="1800" dirty="0">
              <a:latin typeface="+mn-lt"/>
              <a:ea typeface="Calibri" pitchFamily="34" charset="0"/>
              <a:cs typeface="Times New Roman" pitchFamily="18" charset="0"/>
            </a:endParaRPr>
          </a:p>
        </p:txBody>
      </p:sp>
    </p:spTree>
  </p:cSld>
  <p:clrMapOvr>
    <a:masterClrMapping/>
  </p:clrMapOvr>
  <p:transition spd="med" advTm="120000">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Grp="1" noChangeArrowheads="1"/>
          </p:cNvSpPr>
          <p:nvPr>
            <p:ph type="ctrTitle"/>
          </p:nvPr>
        </p:nvSpPr>
        <p:spPr bwMode="auto">
          <a:xfrm>
            <a:off x="827584" y="1412776"/>
            <a:ext cx="5760640" cy="692497"/>
          </a:xfrm>
          <a:prstGeom prst="rect">
            <a:avLst/>
          </a:prstGeom>
          <a:noFill/>
          <a:ln w="3175">
            <a:noFill/>
            <a:miter lim="800000"/>
            <a:headEnd/>
            <a:tailEnd/>
          </a:ln>
          <a:effectLst/>
        </p:spPr>
        <p:txBody>
          <a:bodyPr vert="horz" wrap="square" lIns="274551" tIns="45720" rIns="91440" bIns="0" numCol="1" anchor="ctr" anchorCtr="0" compatLnSpc="1">
            <a:prstTxWarp prst="textNoShape">
              <a:avLst/>
            </a:prstTxWarp>
            <a:spAutoFit/>
          </a:bodyPr>
          <a:lstStyle/>
          <a:p>
            <a:pPr algn="l"/>
            <a:r>
              <a:rPr lang="fr-FR" sz="2400"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t>Comment choisir entre PFEG et SES ?</a:t>
            </a:r>
            <a:r>
              <a:rPr lang="fr-FR" sz="1800" dirty="0" smtClean="0">
                <a:solidFill>
                  <a:srgbClr val="000000"/>
                </a:solidFill>
                <a:latin typeface="+mn-lt"/>
              </a:rPr>
              <a:t/>
            </a:r>
            <a:br>
              <a:rPr lang="fr-FR" sz="1800" dirty="0" smtClean="0">
                <a:solidFill>
                  <a:srgbClr val="000000"/>
                </a:solidFill>
                <a:latin typeface="+mn-lt"/>
              </a:rPr>
            </a:br>
            <a:endParaRPr lang="fr-FR" sz="1800" dirty="0">
              <a:latin typeface="+mn-lt"/>
              <a:ea typeface="Calibri" pitchFamily="34" charset="0"/>
              <a:cs typeface="Times New Roman" pitchFamily="18" charset="0"/>
            </a:endParaRPr>
          </a:p>
        </p:txBody>
      </p:sp>
      <p:pic>
        <p:nvPicPr>
          <p:cNvPr id="19458" name="Picture 2"/>
          <p:cNvPicPr>
            <a:picLocks noChangeAspect="1" noChangeArrowheads="1"/>
          </p:cNvPicPr>
          <p:nvPr/>
        </p:nvPicPr>
        <p:blipFill>
          <a:blip r:embed="rId3" cstate="print"/>
          <a:srcRect r="1481" b="12441"/>
          <a:stretch>
            <a:fillRect/>
          </a:stretch>
        </p:blipFill>
        <p:spPr bwMode="auto">
          <a:xfrm>
            <a:off x="1115616" y="2492896"/>
            <a:ext cx="6840760" cy="3816424"/>
          </a:xfrm>
          <a:prstGeom prst="rect">
            <a:avLst/>
          </a:prstGeom>
          <a:noFill/>
          <a:ln w="3175">
            <a:solidFill>
              <a:schemeClr val="tx1"/>
            </a:solidFill>
            <a:miter lim="800000"/>
            <a:headEnd/>
            <a:tailEnd/>
          </a:ln>
          <a:effectLst/>
        </p:spPr>
      </p:pic>
      <p:sp>
        <p:nvSpPr>
          <p:cNvPr id="5" name="ZoneTexte 4"/>
          <p:cNvSpPr txBox="1"/>
          <p:nvPr/>
        </p:nvSpPr>
        <p:spPr>
          <a:xfrm>
            <a:off x="611560" y="1916832"/>
            <a:ext cx="8064896" cy="369332"/>
          </a:xfrm>
          <a:prstGeom prst="rect">
            <a:avLst/>
          </a:prstGeom>
          <a:noFill/>
        </p:spPr>
        <p:txBody>
          <a:bodyPr wrap="square" rtlCol="0">
            <a:spAutoFit/>
          </a:bodyPr>
          <a:lstStyle/>
          <a:p>
            <a:r>
              <a:rPr lang="fr-FR" dirty="0" smtClean="0">
                <a:latin typeface="Calibri" pitchFamily="34" charset="0"/>
                <a:ea typeface="Calibri" pitchFamily="34" charset="0"/>
                <a:cs typeface="Times New Roman" pitchFamily="18" charset="0"/>
              </a:rPr>
              <a:t>	SES et PFEG : des thèmes proches mais </a:t>
            </a:r>
            <a:r>
              <a:rPr lang="fr-FR" b="1" dirty="0" smtClean="0"/>
              <a:t>un angle d’approche différent. </a:t>
            </a:r>
            <a:endParaRPr lang="fr-FR" dirty="0"/>
          </a:p>
        </p:txBody>
      </p:sp>
      <p:sp>
        <p:nvSpPr>
          <p:cNvPr id="6" name="Flèche droite 5"/>
          <p:cNvSpPr/>
          <p:nvPr/>
        </p:nvSpPr>
        <p:spPr>
          <a:xfrm>
            <a:off x="1187624" y="1988840"/>
            <a:ext cx="288032" cy="216024"/>
          </a:xfrm>
          <a:prstGeom prst="rightArrow">
            <a:avLst/>
          </a:prstGeom>
          <a:solidFill>
            <a:schemeClr val="accent2">
              <a:lumMod val="75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spd="med">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Grp="1" noChangeArrowheads="1"/>
          </p:cNvSpPr>
          <p:nvPr>
            <p:ph type="ctrTitle"/>
          </p:nvPr>
        </p:nvSpPr>
        <p:spPr bwMode="auto">
          <a:xfrm>
            <a:off x="827584" y="1412776"/>
            <a:ext cx="6480720" cy="692497"/>
          </a:xfrm>
          <a:prstGeom prst="rect">
            <a:avLst/>
          </a:prstGeom>
          <a:noFill/>
          <a:ln w="3175">
            <a:noFill/>
            <a:miter lim="800000"/>
            <a:headEnd/>
            <a:tailEnd/>
          </a:ln>
          <a:effectLst/>
        </p:spPr>
        <p:txBody>
          <a:bodyPr vert="horz" wrap="square" lIns="274551" tIns="45720" rIns="91440" bIns="0" numCol="1" anchor="ctr" anchorCtr="0" compatLnSpc="1">
            <a:prstTxWarp prst="textNoShape">
              <a:avLst/>
            </a:prstTxWarp>
            <a:spAutoFit/>
          </a:bodyPr>
          <a:lstStyle/>
          <a:p>
            <a:pPr algn="l"/>
            <a:r>
              <a:rPr lang="fr-FR" sz="2400"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t>En clair, quelle différence entre PFEG et SES ?</a:t>
            </a:r>
            <a:r>
              <a:rPr lang="fr-FR" sz="1800" dirty="0" smtClean="0">
                <a:solidFill>
                  <a:srgbClr val="000000"/>
                </a:solidFill>
                <a:latin typeface="+mn-lt"/>
              </a:rPr>
              <a:t/>
            </a:r>
            <a:br>
              <a:rPr lang="fr-FR" sz="1800" dirty="0" smtClean="0">
                <a:solidFill>
                  <a:srgbClr val="000000"/>
                </a:solidFill>
                <a:latin typeface="+mn-lt"/>
              </a:rPr>
            </a:br>
            <a:endParaRPr lang="fr-FR" sz="1800" dirty="0">
              <a:latin typeface="+mn-lt"/>
              <a:ea typeface="Calibri" pitchFamily="34" charset="0"/>
              <a:cs typeface="Times New Roman" pitchFamily="18" charset="0"/>
            </a:endParaRPr>
          </a:p>
        </p:txBody>
      </p:sp>
      <p:pic>
        <p:nvPicPr>
          <p:cNvPr id="20482" name="Picture 2"/>
          <p:cNvPicPr>
            <a:picLocks noChangeAspect="1" noChangeArrowheads="1"/>
          </p:cNvPicPr>
          <p:nvPr/>
        </p:nvPicPr>
        <p:blipFill>
          <a:blip r:embed="rId3" cstate="print"/>
          <a:srcRect l="938" r="582" b="17328"/>
          <a:stretch>
            <a:fillRect/>
          </a:stretch>
        </p:blipFill>
        <p:spPr bwMode="auto">
          <a:xfrm>
            <a:off x="1187623" y="2132856"/>
            <a:ext cx="7104581" cy="3708137"/>
          </a:xfrm>
          <a:prstGeom prst="rect">
            <a:avLst/>
          </a:prstGeom>
          <a:noFill/>
          <a:ln w="3175">
            <a:solidFill>
              <a:schemeClr val="tx1"/>
            </a:solidFill>
            <a:miter lim="800000"/>
            <a:headEnd/>
            <a:tailEnd/>
          </a:ln>
          <a:effectLst/>
        </p:spPr>
      </p:pic>
    </p:spTree>
  </p:cSld>
  <p:clrMapOvr>
    <a:masterClrMapping/>
  </p:clrMapOvr>
  <p:transition spd="med">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Grp="1" noChangeArrowheads="1"/>
          </p:cNvSpPr>
          <p:nvPr>
            <p:ph type="ctrTitle"/>
          </p:nvPr>
        </p:nvSpPr>
        <p:spPr bwMode="auto">
          <a:xfrm>
            <a:off x="827584" y="1916835"/>
            <a:ext cx="7344815" cy="4385816"/>
          </a:xfrm>
          <a:prstGeom prst="rect">
            <a:avLst/>
          </a:prstGeom>
          <a:noFill/>
          <a:ln w="3175">
            <a:solidFill>
              <a:schemeClr val="tx1"/>
            </a:solidFill>
            <a:miter lim="800000"/>
            <a:headEnd/>
            <a:tailEnd/>
          </a:ln>
          <a:effectLst/>
        </p:spPr>
        <p:txBody>
          <a:bodyPr vert="horz" wrap="square" lIns="274551" tIns="45720" rIns="91440" bIns="0" numCol="1" anchor="ctr" anchorCtr="0" compatLnSpc="1">
            <a:prstTxWarp prst="textNoShape">
              <a:avLst/>
            </a:prstTxWarp>
            <a:spAutoFit/>
          </a:bodyPr>
          <a:lstStyle/>
          <a:p>
            <a:pPr algn="l"/>
            <a:r>
              <a:rPr lang="fr-FR" sz="2400"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t>Et après la seconde  ? </a:t>
            </a:r>
            <a:br>
              <a:rPr lang="fr-FR" sz="2400"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br>
            <a:r>
              <a:rPr lang="fr-FR" sz="2400"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t/>
            </a:r>
            <a:br>
              <a:rPr lang="fr-FR" sz="2400" b="1" spc="50" dirty="0" smtClean="0">
                <a:ln w="11430"/>
                <a:solidFill>
                  <a:schemeClr val="accent2">
                    <a:lumMod val="75000"/>
                  </a:schemeClr>
                </a:solidFill>
                <a:effectLst>
                  <a:outerShdw blurRad="76200" dist="50800" dir="5400000" algn="tl" rotWithShape="0">
                    <a:srgbClr val="000000">
                      <a:alpha val="65000"/>
                    </a:srgbClr>
                  </a:outerShdw>
                  <a:reflection blurRad="6350" stA="55000" endA="300" endPos="45500" dir="5400000" sy="-100000" algn="bl" rotWithShape="0"/>
                </a:effectLst>
                <a:latin typeface="+mn-lt"/>
                <a:ea typeface="+mn-ea"/>
                <a:cs typeface="+mn-cs"/>
              </a:rPr>
            </a:br>
            <a:r>
              <a:rPr lang="fr-FR" sz="1800" dirty="0" smtClean="0"/>
              <a:t>- </a:t>
            </a:r>
            <a:r>
              <a:rPr lang="fr-FR" sz="1800" dirty="0"/>
              <a:t>Un enseignement d’exploration est un enseignement qui a pour but de faire découvrir à l’élève de nouvelles disciplines. Il s’agit donc d’un </a:t>
            </a:r>
            <a:r>
              <a:rPr lang="fr-FR" sz="1800" b="1" dirty="0"/>
              <a:t>enseignement d’exploration et non de </a:t>
            </a:r>
            <a:r>
              <a:rPr lang="fr-FR" sz="1800" b="1" dirty="0" smtClean="0"/>
              <a:t>détermination</a:t>
            </a:r>
            <a:r>
              <a:rPr lang="fr-FR" sz="1800" dirty="0" smtClean="0"/>
              <a:t>. </a:t>
            </a:r>
            <a:br>
              <a:rPr lang="fr-FR" sz="1800" dirty="0" smtClean="0"/>
            </a:br>
            <a:r>
              <a:rPr lang="fr-FR" sz="1800" dirty="0"/>
              <a:t/>
            </a:r>
            <a:br>
              <a:rPr lang="fr-FR" sz="1800" dirty="0"/>
            </a:br>
            <a:r>
              <a:rPr lang="fr-FR" sz="1800" dirty="0" smtClean="0"/>
              <a:t>- </a:t>
            </a:r>
            <a:r>
              <a:rPr lang="fr-FR" sz="1800" b="1" dirty="0" smtClean="0"/>
              <a:t>Quel </a:t>
            </a:r>
            <a:r>
              <a:rPr lang="fr-FR" sz="1800" b="1" dirty="0"/>
              <a:t>que soit l’enseignement de détermination choisi en économie </a:t>
            </a:r>
            <a:r>
              <a:rPr lang="fr-FR" sz="1800" dirty="0"/>
              <a:t>(PFEG ou SES),  </a:t>
            </a:r>
            <a:r>
              <a:rPr lang="fr-FR" sz="1800" b="1" dirty="0"/>
              <a:t>l’élève reste libre sur </a:t>
            </a:r>
            <a:r>
              <a:rPr lang="fr-FR" sz="1800" b="1" dirty="0" smtClean="0"/>
              <a:t>son </a:t>
            </a:r>
            <a:r>
              <a:rPr lang="fr-FR" sz="1800" b="1" dirty="0"/>
              <a:t>orientation future </a:t>
            </a:r>
            <a:r>
              <a:rPr lang="fr-FR" sz="1800" dirty="0" smtClean="0"/>
              <a:t>(séries L, ES, S, STG, STI, STL…</a:t>
            </a:r>
            <a:r>
              <a:rPr lang="fr-FR" sz="1800" dirty="0" err="1" smtClean="0"/>
              <a:t>etc</a:t>
            </a:r>
            <a:r>
              <a:rPr lang="fr-FR" sz="1800" dirty="0" smtClean="0"/>
              <a:t>).  </a:t>
            </a:r>
            <a:br>
              <a:rPr lang="fr-FR" sz="1800" dirty="0" smtClean="0"/>
            </a:br>
            <a:r>
              <a:rPr lang="fr-FR" sz="1800" dirty="0"/>
              <a:t/>
            </a:r>
            <a:br>
              <a:rPr lang="fr-FR" sz="1800" dirty="0"/>
            </a:br>
            <a:r>
              <a:rPr lang="fr-FR" sz="1800" dirty="0" smtClean="0"/>
              <a:t>	Aucun enseignement d’exploration ne peut pas être considéré comme un pré-requis pour la 1</a:t>
            </a:r>
            <a:r>
              <a:rPr lang="fr-FR" sz="1800" baseline="30000" dirty="0" smtClean="0"/>
              <a:t>ère</a:t>
            </a:r>
            <a:r>
              <a:rPr lang="fr-FR" sz="1800" dirty="0" smtClean="0"/>
              <a:t>. </a:t>
            </a:r>
            <a:r>
              <a:rPr lang="fr-FR" sz="1800" dirty="0"/>
              <a:t/>
            </a:r>
            <a:br>
              <a:rPr lang="fr-FR" sz="1800" dirty="0"/>
            </a:br>
            <a:r>
              <a:rPr lang="fr-FR" sz="1800" dirty="0"/>
              <a:t/>
            </a:r>
            <a:br>
              <a:rPr lang="fr-FR" sz="1800" dirty="0"/>
            </a:br>
            <a:r>
              <a:rPr lang="fr-FR" sz="1800" dirty="0" smtClean="0">
                <a:solidFill>
                  <a:srgbClr val="000000"/>
                </a:solidFill>
                <a:latin typeface="+mn-lt"/>
              </a:rPr>
              <a:t/>
            </a:r>
            <a:br>
              <a:rPr lang="fr-FR" sz="1800" dirty="0" smtClean="0">
                <a:solidFill>
                  <a:srgbClr val="000000"/>
                </a:solidFill>
                <a:latin typeface="+mn-lt"/>
              </a:rPr>
            </a:br>
            <a:endParaRPr lang="fr-FR" sz="1800" dirty="0">
              <a:latin typeface="+mn-lt"/>
              <a:ea typeface="Calibri" pitchFamily="34" charset="0"/>
              <a:cs typeface="Times New Roman" pitchFamily="18" charset="0"/>
            </a:endParaRPr>
          </a:p>
        </p:txBody>
      </p:sp>
      <p:sp>
        <p:nvSpPr>
          <p:cNvPr id="3" name="Flèche droite 2"/>
          <p:cNvSpPr/>
          <p:nvPr/>
        </p:nvSpPr>
        <p:spPr>
          <a:xfrm>
            <a:off x="1403648" y="4941168"/>
            <a:ext cx="288032" cy="216024"/>
          </a:xfrm>
          <a:prstGeom prst="rightArrow">
            <a:avLst/>
          </a:prstGeom>
          <a:solidFill>
            <a:schemeClr val="accent2">
              <a:lumMod val="75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spd="med">
    <p:zoom/>
  </p:transition>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132</TotalTime>
  <Words>105</Words>
  <Application>Microsoft Office PowerPoint</Application>
  <PresentationFormat>Affichage à l'écran (4:3)</PresentationFormat>
  <Paragraphs>26</Paragraphs>
  <Slides>10</Slides>
  <Notes>10</Notes>
  <HiddenSlides>0</HiddenSlides>
  <MMClips>0</MMClips>
  <ScaleCrop>false</ScaleCrop>
  <HeadingPairs>
    <vt:vector size="4" baseType="variant">
      <vt:variant>
        <vt:lpstr>Thème</vt:lpstr>
      </vt:variant>
      <vt:variant>
        <vt:i4>1</vt:i4>
      </vt:variant>
      <vt:variant>
        <vt:lpstr>Titres des diapositives</vt:lpstr>
      </vt:variant>
      <vt:variant>
        <vt:i4>10</vt:i4>
      </vt:variant>
    </vt:vector>
  </HeadingPairs>
  <TitlesOfParts>
    <vt:vector size="11" baseType="lpstr">
      <vt:lpstr>Thème Office</vt:lpstr>
      <vt:lpstr>Enseignement d’exploration : PFEG</vt:lpstr>
      <vt:lpstr>Pourquoi devoir choisir un enseignement d’exploration en 2nde ?  -  Pour élargir la culture des lycéens à de nouveaux champs disciplinaires   -  Pour organiser la réflexion des élèves en abordant un certain nombre de questions sur leur environnement économique et social.  - Pour contribuer à la formation de citoyens libres et responsables   -Identifier des poursuites d’études au lycée et au delà.  </vt:lpstr>
      <vt:lpstr>Pourquoi imposer un enseignement d’économie en 2nde ?  - 70% des jeunes n’auront pas de formation ni en économie, ni en gestion dans la suite de leurs études.   - L’économie participe à la formation générale, de construction de la culture citoyenne. </vt:lpstr>
      <vt:lpstr>Pourquoi les « Principes Fondamentaux de l’économie et de la gestion »?  Cet enseignement vise à :   - donner les clés aux élèves pour analyser l'organisation économique dans lequel il évolue en tant qu'acteur,   - aiguiller les élèves vers la compréhension des modes de fonctionnement des entreprises, et des organisations en général qui jouent un rôle essentiel dans l’environnement actuel,  - favoriser le choix rationnel et éclairé quant à la poursuite d'études au lycée et dans l'enseignement supérieur. </vt:lpstr>
      <vt:lpstr>Diapositive 5</vt:lpstr>
      <vt:lpstr>Quelles méthodes pour enseigner PFEG ?  - Pédagogie active : ce n’est pas un cours « magistral », il suppose la participation active de l’élève. Exemple : exposés, mises en situations…  - Pédagogie par projet : le but n’est pas d’accumuler des définitions ou des notions théoriques, mais de comprendre les grands débats contemporains.  Exemple : mise en place de jeux d’entreprise ( serious games), rencontres avec les professionnels …   - Pédagogie basée sur une utilisation active des TIC (technologies de l’information et de la communication)  Exemple : utilisation quotidienne du site du lycée (ENT) pour communiquer, travailler en groupe, rechercher de l’information…  </vt:lpstr>
      <vt:lpstr>Comment choisir entre PFEG et SES ? </vt:lpstr>
      <vt:lpstr>En clair, quelle différence entre PFEG et SES ? </vt:lpstr>
      <vt:lpstr>Et après la seconde  ?   - Un enseignement d’exploration est un enseignement qui a pour but de faire découvrir à l’élève de nouvelles disciplines. Il s’agit donc d’un enseignement d’exploration et non de détermination.   - Quel que soit l’enseignement de détermination choisi en économie (PFEG ou SES),  l’élève reste libre sur son orientation future (séries L, ES, S, STG, STI, STL…etc).     Aucun enseignement d’exploration ne peut pas être considéré comme un pré-requis pour la 1ère.    </vt:lpstr>
      <vt:lpstr>Pour tout renseignement :   - Accès direct :  http://pardailhan.entmip.fr/rubrique-des-disciplines/pole-tertiaire/nouvelle-seconde-pfeg/  - Depuis la page d’accueil du site du lycée , dans la colonne de gauche, choisir « Rubriques des disciplines », puis « Pôle Tertiaire », et enfin « Nouvelle Seconde : PFEG ».        </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Fanny Herve</dc:creator>
  <cp:lastModifiedBy>Fanny Herve</cp:lastModifiedBy>
  <cp:revision>18</cp:revision>
  <dcterms:created xsi:type="dcterms:W3CDTF">2011-03-18T21:29:30Z</dcterms:created>
  <dcterms:modified xsi:type="dcterms:W3CDTF">2011-03-18T23:45:48Z</dcterms:modified>
</cp:coreProperties>
</file>